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notesMasterIdLst>
    <p:notesMasterId r:id="rId61"/>
  </p:notesMasterIdLst>
  <p:sldIdLst>
    <p:sldId id="256" r:id="rId5"/>
    <p:sldId id="265" r:id="rId6"/>
    <p:sldId id="267" r:id="rId7"/>
    <p:sldId id="367" r:id="rId8"/>
    <p:sldId id="346" r:id="rId9"/>
    <p:sldId id="390" r:id="rId10"/>
    <p:sldId id="356" r:id="rId11"/>
    <p:sldId id="391" r:id="rId12"/>
    <p:sldId id="392" r:id="rId13"/>
    <p:sldId id="393" r:id="rId14"/>
    <p:sldId id="394" r:id="rId15"/>
    <p:sldId id="395" r:id="rId16"/>
    <p:sldId id="357" r:id="rId17"/>
    <p:sldId id="358" r:id="rId18"/>
    <p:sldId id="359" r:id="rId19"/>
    <p:sldId id="363" r:id="rId20"/>
    <p:sldId id="361" r:id="rId21"/>
    <p:sldId id="362" r:id="rId22"/>
    <p:sldId id="364" r:id="rId23"/>
    <p:sldId id="360" r:id="rId24"/>
    <p:sldId id="366" r:id="rId25"/>
    <p:sldId id="365" r:id="rId26"/>
    <p:sldId id="368" r:id="rId27"/>
    <p:sldId id="369" r:id="rId28"/>
    <p:sldId id="370" r:id="rId29"/>
    <p:sldId id="371" r:id="rId30"/>
    <p:sldId id="400" r:id="rId31"/>
    <p:sldId id="401" r:id="rId32"/>
    <p:sldId id="402" r:id="rId33"/>
    <p:sldId id="398" r:id="rId34"/>
    <p:sldId id="403" r:id="rId35"/>
    <p:sldId id="404" r:id="rId36"/>
    <p:sldId id="405" r:id="rId37"/>
    <p:sldId id="406" r:id="rId38"/>
    <p:sldId id="372" r:id="rId39"/>
    <p:sldId id="373" r:id="rId40"/>
    <p:sldId id="374" r:id="rId41"/>
    <p:sldId id="375" r:id="rId42"/>
    <p:sldId id="407" r:id="rId43"/>
    <p:sldId id="376" r:id="rId44"/>
    <p:sldId id="377" r:id="rId45"/>
    <p:sldId id="378" r:id="rId46"/>
    <p:sldId id="379" r:id="rId47"/>
    <p:sldId id="380" r:id="rId48"/>
    <p:sldId id="381" r:id="rId49"/>
    <p:sldId id="382" r:id="rId50"/>
    <p:sldId id="383" r:id="rId51"/>
    <p:sldId id="384" r:id="rId52"/>
    <p:sldId id="385" r:id="rId53"/>
    <p:sldId id="386" r:id="rId54"/>
    <p:sldId id="387" r:id="rId55"/>
    <p:sldId id="388" r:id="rId56"/>
    <p:sldId id="389" r:id="rId57"/>
    <p:sldId id="396" r:id="rId58"/>
    <p:sldId id="397" r:id="rId59"/>
    <p:sldId id="260" r:id="rId60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lenik Agnieszka" initials="PA" lastIdx="1" clrIdx="0">
    <p:extLst>
      <p:ext uri="{19B8F6BF-5375-455C-9EA6-DF929625EA0E}">
        <p15:presenceInfo xmlns:p15="http://schemas.microsoft.com/office/powerpoint/2012/main" userId="S::Agnieszka.Palenik@mfipr.gov.pl::6a0c958d-6557-4bbd-8aa6-03360055b1e8" providerId="AD"/>
      </p:ext>
    </p:extLst>
  </p:cmAuthor>
  <p:cmAuthor id="2" name="Nowotka Izabela" initials="NI" lastIdx="1" clrIdx="1">
    <p:extLst>
      <p:ext uri="{19B8F6BF-5375-455C-9EA6-DF929625EA0E}">
        <p15:presenceInfo xmlns:p15="http://schemas.microsoft.com/office/powerpoint/2012/main" userId="S::Izabela.Nowotka@nfz.gov.pl::7cd7b5d1-45a5-4181-9f98-b63602ebd27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72" autoAdjust="0"/>
    <p:restoredTop sz="94660"/>
  </p:normalViewPr>
  <p:slideViewPr>
    <p:cSldViewPr showGuides="1">
      <p:cViewPr varScale="1">
        <p:scale>
          <a:sx n="87" d="100"/>
          <a:sy n="87" d="100"/>
        </p:scale>
        <p:origin x="696" y="62"/>
      </p:cViewPr>
      <p:guideLst>
        <p:guide orient="horz" pos="2381"/>
        <p:guide pos="3368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EFF2B-0721-7148-92D1-1650B5B78E9F}" type="datetimeFigureOut">
              <a:rPr lang="pl-PL" smtClean="0"/>
              <a:t>3.04.2026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2B4DB-5212-AD42-B2C1-BD19AC94D4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277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4.png"/><Relationship Id="rId16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6613" y="1973818"/>
            <a:ext cx="8639675" cy="43263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60" y="1973818"/>
            <a:ext cx="3959225" cy="72009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2" y="540402"/>
            <a:ext cx="1080000" cy="1080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88" y="540402"/>
            <a:ext cx="1080000" cy="1080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44" y="540402"/>
            <a:ext cx="1080000" cy="10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59113"/>
            <a:ext cx="7920115" cy="1107677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r>
              <a:rPr lang="pl-PL"/>
              <a:t>08.04.2025</a:t>
            </a:r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500FFCFA-D3A4-40A4-E76C-995755472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6371047"/>
            <a:ext cx="1621258" cy="949192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DC91A070-16DB-C0E1-0B7B-93924541A6E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00" y="6371047"/>
            <a:ext cx="2633371" cy="949192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AB280FEF-799B-B9CA-10D2-815DA71DA2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743" y="6370378"/>
            <a:ext cx="2239772" cy="95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672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F8E39A3A-22D6-B8ED-2F58-16F69704FFAA}"/>
              </a:ext>
            </a:extLst>
          </p:cNvPr>
          <p:cNvSpPr/>
          <p:nvPr userDrawn="1"/>
        </p:nvSpPr>
        <p:spPr>
          <a:xfrm>
            <a:off x="2465388" y="4500563"/>
            <a:ext cx="8226426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A760FD32-D539-3290-0E5F-1B5EF08EB2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5525" y="0"/>
            <a:ext cx="8640763" cy="5221288"/>
          </a:xfrm>
          <a:custGeom>
            <a:avLst/>
            <a:gdLst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39863 w 8640763"/>
              <a:gd name="connsiteY3" fmla="*/ 4500563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40763" h="5221288">
                <a:moveTo>
                  <a:pt x="0" y="0"/>
                </a:moveTo>
                <a:lnTo>
                  <a:pt x="8640763" y="0"/>
                </a:lnTo>
                <a:lnTo>
                  <a:pt x="8640763" y="4500563"/>
                </a:lnTo>
                <a:lnTo>
                  <a:pt x="1439863" y="4500563"/>
                </a:lnTo>
                <a:lnTo>
                  <a:pt x="1439863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pic>
        <p:nvPicPr>
          <p:cNvPr id="7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3B4B8A84-3D08-244B-BF5B-6E361D1A74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975" y="4500563"/>
            <a:ext cx="3959225" cy="7200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3C397EF-E780-3941-A190-8FF660EE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5750" y="5593629"/>
            <a:ext cx="7559675" cy="70557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pic>
        <p:nvPicPr>
          <p:cNvPr id="8" name="Obraz 7" descr="znak Funduszy Europejskich">
            <a:extLst>
              <a:ext uri="{FF2B5EF4-FFF2-40B4-BE49-F238E27FC236}">
                <a16:creationId xmlns:a16="http://schemas.microsoft.com/office/drawing/2014/main" id="{BFD80FA4-66E0-3049-A92A-085F431CEB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6371047"/>
            <a:ext cx="1621258" cy="949192"/>
          </a:xfrm>
          <a:prstGeom prst="rect">
            <a:avLst/>
          </a:prstGeom>
        </p:spPr>
      </p:pic>
      <p:pic>
        <p:nvPicPr>
          <p:cNvPr id="9" name="Obraz 8" descr="flaga Unii Europejskie z dopiskiem dofinansowane przez Unię Europejską">
            <a:extLst>
              <a:ext uri="{FF2B5EF4-FFF2-40B4-BE49-F238E27FC236}">
                <a16:creationId xmlns:a16="http://schemas.microsoft.com/office/drawing/2014/main" id="{695F0183-048A-AF46-A850-8C265BFACC2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00" y="6371047"/>
            <a:ext cx="2633371" cy="949192"/>
          </a:xfrm>
          <a:prstGeom prst="rect">
            <a:avLst/>
          </a:prstGeom>
        </p:spPr>
      </p:pic>
      <p:pic>
        <p:nvPicPr>
          <p:cNvPr id="10" name="Obraz 9" descr="barwy RP">
            <a:extLst>
              <a:ext uri="{FF2B5EF4-FFF2-40B4-BE49-F238E27FC236}">
                <a16:creationId xmlns:a16="http://schemas.microsoft.com/office/drawing/2014/main" id="{875F5C9C-57CB-134D-A405-3BC05A23D8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743" y="6370378"/>
            <a:ext cx="2239772" cy="95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84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5525" y="1983572"/>
            <a:ext cx="8640763" cy="4316627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1087764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r>
              <a:rPr lang="pl-PL"/>
              <a:t>08.04.2025</a:t>
            </a:r>
            <a:endParaRPr lang="pl-PL" dirty="0"/>
          </a:p>
        </p:txBody>
      </p:sp>
      <p:pic>
        <p:nvPicPr>
          <p:cNvPr id="8" name="Obraz 7" descr="logo Funduszy Europejskich">
            <a:extLst>
              <a:ext uri="{FF2B5EF4-FFF2-40B4-BE49-F238E27FC236}">
                <a16:creationId xmlns:a16="http://schemas.microsoft.com/office/drawing/2014/main" id="{500FFCFA-D3A4-40A4-E76C-9957554724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6371047"/>
            <a:ext cx="1621258" cy="949192"/>
          </a:xfrm>
          <a:prstGeom prst="rect">
            <a:avLst/>
          </a:prstGeom>
        </p:spPr>
      </p:pic>
      <p:pic>
        <p:nvPicPr>
          <p:cNvPr id="10" name="Obraz 9" descr="flaga Unii Europejskiej z dopiskiem dofinansowane przez Unię Europejską">
            <a:extLst>
              <a:ext uri="{FF2B5EF4-FFF2-40B4-BE49-F238E27FC236}">
                <a16:creationId xmlns:a16="http://schemas.microsoft.com/office/drawing/2014/main" id="{DC91A070-16DB-C0E1-0B7B-93924541A6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00" y="6371047"/>
            <a:ext cx="2633371" cy="949192"/>
          </a:xfrm>
          <a:prstGeom prst="rect">
            <a:avLst/>
          </a:prstGeom>
        </p:spPr>
      </p:pic>
      <p:pic>
        <p:nvPicPr>
          <p:cNvPr id="12" name="Obraz 11" descr="barwy RP">
            <a:extLst>
              <a:ext uri="{FF2B5EF4-FFF2-40B4-BE49-F238E27FC236}">
                <a16:creationId xmlns:a16="http://schemas.microsoft.com/office/drawing/2014/main" id="{AB280FEF-799B-B9CA-10D2-815DA71DA2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743" y="6370378"/>
            <a:ext cx="2239772" cy="950531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26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784975" cy="522128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2825750" y="4500563"/>
            <a:ext cx="6840538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2808" y="5579563"/>
            <a:ext cx="6133117" cy="648546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6444" y="539750"/>
            <a:ext cx="1799844" cy="366725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r>
              <a:rPr lang="pl-PL"/>
              <a:t>08.04.2025</a:t>
            </a:r>
            <a:endParaRPr lang="pl-PL" dirty="0"/>
          </a:p>
        </p:txBody>
      </p:sp>
      <p:pic>
        <p:nvPicPr>
          <p:cNvPr id="8" name="Obraz 7" descr="logo Funduszy Europejskich">
            <a:extLst>
              <a:ext uri="{FF2B5EF4-FFF2-40B4-BE49-F238E27FC236}">
                <a16:creationId xmlns:a16="http://schemas.microsoft.com/office/drawing/2014/main" id="{70B23A41-17AB-76D8-3EFE-38FC22C5B5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6371047"/>
            <a:ext cx="1621258" cy="949192"/>
          </a:xfrm>
          <a:prstGeom prst="rect">
            <a:avLst/>
          </a:prstGeom>
        </p:spPr>
      </p:pic>
      <p:pic>
        <p:nvPicPr>
          <p:cNvPr id="10" name="Obraz 9" descr="flaga Unii Europejskie z dopiskiem dofinansowane przez Unię Europejską">
            <a:extLst>
              <a:ext uri="{FF2B5EF4-FFF2-40B4-BE49-F238E27FC236}">
                <a16:creationId xmlns:a16="http://schemas.microsoft.com/office/drawing/2014/main" id="{E8AB2AB5-3131-C310-7606-68997985114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00" y="6371047"/>
            <a:ext cx="2633371" cy="949192"/>
          </a:xfrm>
          <a:prstGeom prst="rect">
            <a:avLst/>
          </a:prstGeom>
        </p:spPr>
      </p:pic>
      <p:pic>
        <p:nvPicPr>
          <p:cNvPr id="12" name="Obraz 11" descr="barwy RP">
            <a:extLst>
              <a:ext uri="{FF2B5EF4-FFF2-40B4-BE49-F238E27FC236}">
                <a16:creationId xmlns:a16="http://schemas.microsoft.com/office/drawing/2014/main" id="{7C93677B-A16E-82CA-7FC4-B6B51516070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743" y="6370378"/>
            <a:ext cx="2239772" cy="950531"/>
          </a:xfrm>
          <a:prstGeom prst="rect">
            <a:avLst/>
          </a:prstGeom>
        </p:spPr>
      </p:pic>
      <p:pic>
        <p:nvPicPr>
          <p:cNvPr id="18" name="Obraz 17" descr="Obraz zawierający tekst&#10;&#10;Opis wygenerowany automatycznie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0" y="4500563"/>
            <a:ext cx="3959225" cy="72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35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2825749" y="4500563"/>
            <a:ext cx="7196139" cy="21595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9925" y="0"/>
            <a:ext cx="6835775" cy="4859338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3905250" y="4500562"/>
            <a:ext cx="3600449" cy="359395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2825751" y="4500561"/>
            <a:ext cx="1079500" cy="358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480176" cy="1320421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901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5279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4000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06" y="899836"/>
            <a:ext cx="4320000" cy="108000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06" y="1979837"/>
            <a:ext cx="4320382" cy="468000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900113"/>
            <a:ext cx="4986338" cy="57597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3987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9991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5970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1080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907" y="1979837"/>
            <a:ext cx="8640382" cy="46800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025870" y="0"/>
            <a:ext cx="1080742" cy="179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106612" y="0"/>
            <a:ext cx="7559293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5200" y="7019837"/>
            <a:ext cx="1080000" cy="18000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10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616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5" r:id="rId2"/>
    <p:sldLayoutId id="2147483720" r:id="rId3"/>
    <p:sldLayoutId id="2147483721" r:id="rId4"/>
    <p:sldLayoutId id="2147483710" r:id="rId5"/>
    <p:sldLayoutId id="2147483712" r:id="rId6"/>
    <p:sldLayoutId id="2147483726" r:id="rId7"/>
    <p:sldLayoutId id="2147483740" r:id="rId8"/>
    <p:sldLayoutId id="2147483723" r:id="rId9"/>
    <p:sldLayoutId id="2147483728" r:id="rId10"/>
  </p:sldLayoutIdLst>
  <p:hf hdr="0"/>
  <p:txStyles>
    <p:titleStyle>
      <a:lvl1pPr algn="l" defTabSz="1007943" rtl="0" eaLnBrk="1" latinLnBrk="0" hangingPunct="1">
        <a:lnSpc>
          <a:spcPts val="3600"/>
        </a:lnSpc>
        <a:spcBef>
          <a:spcPct val="0"/>
        </a:spcBef>
        <a:buNone/>
        <a:defRPr sz="2800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51986" indent="-251986" algn="l" defTabSz="1007943" rtl="0" eaLnBrk="1" latinLnBrk="0" hangingPunct="1">
        <a:lnSpc>
          <a:spcPts val="2400"/>
        </a:lnSpc>
        <a:spcBef>
          <a:spcPts val="1102"/>
        </a:spcBef>
        <a:buClr>
          <a:schemeClr val="accent1"/>
        </a:buClr>
        <a:buFontTx/>
        <a:buBlip>
          <a:blip r:embed="rId12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755957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3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259929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4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763900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267872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3" userDrawn="1">
          <p15:clr>
            <a:srgbClr val="F26B43"/>
          </p15:clr>
        </p15:guide>
        <p15:guide id="2" pos="419" userDrawn="1">
          <p15:clr>
            <a:srgbClr val="F26B43"/>
          </p15:clr>
        </p15:guide>
        <p15:guide id="3" pos="646" userDrawn="1">
          <p15:clr>
            <a:srgbClr val="F26B43"/>
          </p15:clr>
        </p15:guide>
        <p15:guide id="4" pos="873" userDrawn="1">
          <p15:clr>
            <a:srgbClr val="F26B43"/>
          </p15:clr>
        </p15:guide>
        <p15:guide id="5" pos="1100" userDrawn="1">
          <p15:clr>
            <a:srgbClr val="F26B43"/>
          </p15:clr>
        </p15:guide>
        <p15:guide id="6" pos="1327" userDrawn="1">
          <p15:clr>
            <a:srgbClr val="F26B43"/>
          </p15:clr>
        </p15:guide>
        <p15:guide id="7" pos="1553" userDrawn="1">
          <p15:clr>
            <a:srgbClr val="F26B43"/>
          </p15:clr>
        </p15:guide>
        <p15:guide id="8" pos="1780" userDrawn="1">
          <p15:clr>
            <a:srgbClr val="F26B43"/>
          </p15:clr>
        </p15:guide>
        <p15:guide id="9" pos="2007" userDrawn="1">
          <p15:clr>
            <a:srgbClr val="F26B43"/>
          </p15:clr>
        </p15:guide>
        <p15:guide id="10" pos="2234" userDrawn="1">
          <p15:clr>
            <a:srgbClr val="F26B43"/>
          </p15:clr>
        </p15:guide>
        <p15:guide id="11" pos="2460" userDrawn="1">
          <p15:clr>
            <a:srgbClr val="F26B43"/>
          </p15:clr>
        </p15:guide>
        <p15:guide id="12" pos="2687" userDrawn="1">
          <p15:clr>
            <a:srgbClr val="F26B43"/>
          </p15:clr>
        </p15:guide>
        <p15:guide id="13" pos="2914" userDrawn="1">
          <p15:clr>
            <a:srgbClr val="F26B43"/>
          </p15:clr>
        </p15:guide>
        <p15:guide id="14" pos="3141" userDrawn="1">
          <p15:clr>
            <a:srgbClr val="F26B43"/>
          </p15:clr>
        </p15:guide>
        <p15:guide id="15" pos="3368" userDrawn="1">
          <p15:clr>
            <a:srgbClr val="F26B43"/>
          </p15:clr>
        </p15:guide>
        <p15:guide id="16" pos="3594" userDrawn="1">
          <p15:clr>
            <a:srgbClr val="F26B43"/>
          </p15:clr>
        </p15:guide>
        <p15:guide id="17" pos="3821" userDrawn="1">
          <p15:clr>
            <a:srgbClr val="F26B43"/>
          </p15:clr>
        </p15:guide>
        <p15:guide id="18" pos="4048" userDrawn="1">
          <p15:clr>
            <a:srgbClr val="F26B43"/>
          </p15:clr>
        </p15:guide>
        <p15:guide id="19" pos="4275" userDrawn="1">
          <p15:clr>
            <a:srgbClr val="F26B43"/>
          </p15:clr>
        </p15:guide>
        <p15:guide id="20" pos="4501" userDrawn="1">
          <p15:clr>
            <a:srgbClr val="F26B43"/>
          </p15:clr>
        </p15:guide>
        <p15:guide id="21" pos="4728" userDrawn="1">
          <p15:clr>
            <a:srgbClr val="F26B43"/>
          </p15:clr>
        </p15:guide>
        <p15:guide id="22" pos="4955" userDrawn="1">
          <p15:clr>
            <a:srgbClr val="F26B43"/>
          </p15:clr>
        </p15:guide>
        <p15:guide id="23" pos="5182" userDrawn="1">
          <p15:clr>
            <a:srgbClr val="F26B43"/>
          </p15:clr>
        </p15:guide>
        <p15:guide id="24" pos="5408" userDrawn="1">
          <p15:clr>
            <a:srgbClr val="F26B43"/>
          </p15:clr>
        </p15:guide>
        <p15:guide id="25" pos="5635" userDrawn="1">
          <p15:clr>
            <a:srgbClr val="F26B43"/>
          </p15:clr>
        </p15:guide>
        <p15:guide id="26" pos="5862" userDrawn="1">
          <p15:clr>
            <a:srgbClr val="F26B43"/>
          </p15:clr>
        </p15:guide>
        <p15:guide id="27" pos="6089" userDrawn="1">
          <p15:clr>
            <a:srgbClr val="F26B43"/>
          </p15:clr>
        </p15:guide>
        <p15:guide id="28" pos="6316" userDrawn="1">
          <p15:clr>
            <a:srgbClr val="F26B43"/>
          </p15:clr>
        </p15:guide>
        <p15:guide id="29" pos="6542" userDrawn="1">
          <p15:clr>
            <a:srgbClr val="F26B43"/>
          </p15:clr>
        </p15:guide>
        <p15:guide id="30" orient="horz" pos="113" userDrawn="1">
          <p15:clr>
            <a:srgbClr val="F26B43"/>
          </p15:clr>
        </p15:guide>
        <p15:guide id="31" orient="horz" pos="340" userDrawn="1">
          <p15:clr>
            <a:srgbClr val="F26B43"/>
          </p15:clr>
        </p15:guide>
        <p15:guide id="32" orient="horz" pos="567" userDrawn="1">
          <p15:clr>
            <a:srgbClr val="F26B43"/>
          </p15:clr>
        </p15:guide>
        <p15:guide id="33" orient="horz" pos="794" userDrawn="1">
          <p15:clr>
            <a:srgbClr val="F26B43"/>
          </p15:clr>
        </p15:guide>
        <p15:guide id="34" orient="horz" pos="1020" userDrawn="1">
          <p15:clr>
            <a:srgbClr val="F26B43"/>
          </p15:clr>
        </p15:guide>
        <p15:guide id="35" orient="horz" pos="1247" userDrawn="1">
          <p15:clr>
            <a:srgbClr val="F26B43"/>
          </p15:clr>
        </p15:guide>
        <p15:guide id="36" orient="horz" pos="1474" userDrawn="1">
          <p15:clr>
            <a:srgbClr val="F26B43"/>
          </p15:clr>
        </p15:guide>
        <p15:guide id="37" orient="horz" pos="1701" userDrawn="1">
          <p15:clr>
            <a:srgbClr val="F26B43"/>
          </p15:clr>
        </p15:guide>
        <p15:guide id="38" orient="horz" pos="1927" userDrawn="1">
          <p15:clr>
            <a:srgbClr val="F26B43"/>
          </p15:clr>
        </p15:guide>
        <p15:guide id="39" orient="horz" pos="2154" userDrawn="1">
          <p15:clr>
            <a:srgbClr val="F26B43"/>
          </p15:clr>
        </p15:guide>
        <p15:guide id="40" orient="horz" pos="2381" userDrawn="1">
          <p15:clr>
            <a:srgbClr val="F26B43"/>
          </p15:clr>
        </p15:guide>
        <p15:guide id="41" orient="horz" pos="2608" userDrawn="1">
          <p15:clr>
            <a:srgbClr val="F26B43"/>
          </p15:clr>
        </p15:guide>
        <p15:guide id="42" orient="horz" pos="2835" userDrawn="1">
          <p15:clr>
            <a:srgbClr val="F26B43"/>
          </p15:clr>
        </p15:guide>
        <p15:guide id="43" orient="horz" pos="3061" userDrawn="1">
          <p15:clr>
            <a:srgbClr val="F26B43"/>
          </p15:clr>
        </p15:guide>
        <p15:guide id="44" orient="horz" pos="3288" userDrawn="1">
          <p15:clr>
            <a:srgbClr val="F26B43"/>
          </p15:clr>
        </p15:guide>
        <p15:guide id="45" orient="horz" pos="3515" userDrawn="1">
          <p15:clr>
            <a:srgbClr val="F26B43"/>
          </p15:clr>
        </p15:guide>
        <p15:guide id="46" orient="horz" pos="3742" userDrawn="1">
          <p15:clr>
            <a:srgbClr val="F26B43"/>
          </p15:clr>
        </p15:guide>
        <p15:guide id="47" orient="horz" pos="3968" userDrawn="1">
          <p15:clr>
            <a:srgbClr val="F26B43"/>
          </p15:clr>
        </p15:guide>
        <p15:guide id="48" orient="horz" pos="4195" userDrawn="1">
          <p15:clr>
            <a:srgbClr val="F26B43"/>
          </p15:clr>
        </p15:guide>
        <p15:guide id="49" orient="horz" pos="4422" userDrawn="1">
          <p15:clr>
            <a:srgbClr val="F26B43"/>
          </p15:clr>
        </p15:guide>
        <p15:guide id="50" orient="horz" pos="46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unduszeeuropejskie.gov.pl/strony/o-funduszach/dokumenty/wytyczne-dotyczace-realizacji-zasad-rownosciowych-w-ramach-funduszy-unijnych-na-lata-2021-2027-1/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s://zdrowie.gov.pl/uploads/pub/pages/page_1103/text_images/Standard%20dost%C4%99pno%C5%9Bci%20POZ.pdf)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726208F-D6F7-1381-5132-3B60A6BFE7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3418" y="3563813"/>
            <a:ext cx="8711783" cy="1645714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II nabór grantowy w ramach projektu „Wsparcie podstawowej opieki zdrowotnej (POZ)”</a:t>
            </a:r>
            <a:br>
              <a:rPr lang="pl-PL" dirty="0"/>
            </a:br>
            <a:br>
              <a:rPr lang="pl-PL" dirty="0"/>
            </a:br>
            <a:r>
              <a:rPr lang="pl-PL" sz="2200" dirty="0"/>
              <a:t>spotkanie informacyjne 25.02.2026 r.</a:t>
            </a:r>
          </a:p>
        </p:txBody>
      </p:sp>
    </p:spTree>
    <p:extLst>
      <p:ext uri="{BB962C8B-B14F-4D97-AF65-F5344CB8AC3E}">
        <p14:creationId xmlns:p14="http://schemas.microsoft.com/office/powerpoint/2010/main" val="1061682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FFC799F-A8AA-4A24-BF6D-B8D65829A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Zakres rzeczowy grantu</a:t>
            </a:r>
            <a:br>
              <a:rPr lang="pl-PL" dirty="0"/>
            </a:br>
            <a:r>
              <a:rPr lang="pl-PL" dirty="0"/>
              <a:t>- roboty budowlane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3B75E23-C07F-4E6D-AC93-7538E6DC15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dirty="0"/>
              <a:t>roboty budowlane - w zakresie infrastruktury niezbędnej do prowadzenia działalności leczniczej, których celem będzie dostosowanie i poprawa funkcjonalności pomieszczeń do poszerzanych świadczeń zdrowotnych w zakresie profilaktyki, diagnostyki i leczenia na poziomie POZ, z założeniem że przedmiotowe roboty nie zmieniają kubatury budynku oraz nie wymagają dodatkowych pozwoleń/zgód np.:</a:t>
            </a:r>
          </a:p>
          <a:p>
            <a:pPr marL="503971" lvl="1" indent="0">
              <a:buNone/>
            </a:pPr>
            <a:r>
              <a:rPr lang="pl-PL" dirty="0"/>
              <a:t>1) remont ścian i podłóg; </a:t>
            </a:r>
          </a:p>
          <a:p>
            <a:pPr marL="503971" lvl="1" indent="0">
              <a:buNone/>
            </a:pPr>
            <a:r>
              <a:rPr lang="pl-PL" dirty="0"/>
              <a:t>2) wymiana drzwi wewnętrznych; </a:t>
            </a:r>
          </a:p>
          <a:p>
            <a:pPr marL="503971" lvl="1" indent="0">
              <a:buNone/>
            </a:pPr>
            <a:r>
              <a:rPr lang="pl-PL" dirty="0"/>
              <a:t>3) założenie lub modernizacja instalacji elektrycznej wewnętrznej; </a:t>
            </a:r>
          </a:p>
          <a:p>
            <a:pPr marL="503971" lvl="1" indent="0">
              <a:buNone/>
            </a:pPr>
            <a:r>
              <a:rPr lang="pl-PL" dirty="0"/>
              <a:t>4) założenie lub modernizacja instalacji wodno-kanalizacyjnej wewnętrznej; </a:t>
            </a:r>
          </a:p>
          <a:p>
            <a:pPr marL="503971" lvl="1" indent="0">
              <a:buNone/>
            </a:pPr>
            <a:r>
              <a:rPr lang="pl-PL" dirty="0"/>
              <a:t>5) wydzielenie nowych pomieszczeń na potrzeby rozszerzenia działalności leczniczej;</a:t>
            </a:r>
          </a:p>
          <a:p>
            <a:pPr marL="503971" lvl="1" indent="0">
              <a:buNone/>
            </a:pPr>
            <a:r>
              <a:rPr lang="pl-PL" dirty="0"/>
              <a:t> 6) założenie lub modernizacja sieci telekomunikacyjnych wewnętrznej;</a:t>
            </a:r>
          </a:p>
          <a:p>
            <a:pPr marL="503971" lvl="1" indent="0">
              <a:buNone/>
            </a:pPr>
            <a:r>
              <a:rPr lang="pl-PL" dirty="0"/>
              <a:t> 7) założenie lub wymiana oświetlenia.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C6D22AA-BB45-42C8-A2D1-0C9890F38A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33025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80AFFDE-410E-42E3-BFD9-1A7224E64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Przykładowe koszty niekwalifikowalne w zakresie robót budowlanych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987F2AB-C8F4-47BF-9363-D973D34C9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394" y="1979837"/>
            <a:ext cx="8928895" cy="46800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1400" dirty="0"/>
              <a:t>1) koszty przygotowania dokumentacji technicznej niezbędnej do realizacji zadania objętego grantem; </a:t>
            </a:r>
          </a:p>
          <a:p>
            <a:pPr marL="0" indent="0">
              <a:buNone/>
            </a:pPr>
            <a:r>
              <a:rPr lang="pl-PL" sz="1400" dirty="0"/>
              <a:t>2) koszty audytu efektywności energetycznej lub oświadczenia energetycznego; </a:t>
            </a:r>
          </a:p>
          <a:p>
            <a:pPr marL="0" indent="0">
              <a:buNone/>
            </a:pPr>
            <a:r>
              <a:rPr lang="pl-PL" sz="1400" dirty="0"/>
              <a:t>3) zakup oraz instalacja klimatyzacji, </a:t>
            </a:r>
            <a:r>
              <a:rPr lang="pl-PL" sz="1400" dirty="0" err="1"/>
              <a:t>fotowoltaiki</a:t>
            </a:r>
            <a:r>
              <a:rPr lang="pl-PL" sz="1400" dirty="0"/>
              <a:t>, windy/dźwigu osobowego; </a:t>
            </a:r>
          </a:p>
          <a:p>
            <a:pPr marL="0" indent="0">
              <a:buNone/>
            </a:pPr>
            <a:r>
              <a:rPr lang="pl-PL" sz="1400" dirty="0"/>
              <a:t>4) demontaż, zakup lub instalacja źródeł ciepła i odnawialnych źródeł energii; </a:t>
            </a:r>
          </a:p>
          <a:p>
            <a:pPr marL="0" indent="0">
              <a:buNone/>
            </a:pPr>
            <a:r>
              <a:rPr lang="pl-PL" sz="1400" dirty="0"/>
              <a:t>5) demontaż, zakup lub wymiana okien i drzwi zewnętrznych; </a:t>
            </a:r>
          </a:p>
          <a:p>
            <a:pPr marL="0" indent="0">
              <a:buNone/>
            </a:pPr>
            <a:r>
              <a:rPr lang="pl-PL" sz="1400" dirty="0"/>
              <a:t>6) prace remontowe i modernizacyjne na zewnątrz budynku; </a:t>
            </a:r>
          </a:p>
          <a:p>
            <a:pPr marL="0" indent="0">
              <a:buNone/>
            </a:pPr>
            <a:r>
              <a:rPr lang="pl-PL" sz="1400" dirty="0"/>
              <a:t>7) prace budowlane ingerujące w kubaturę budynku lub wymagające dodatkowych pozwoleń/zgód; </a:t>
            </a:r>
          </a:p>
          <a:p>
            <a:pPr marL="0" indent="0">
              <a:buNone/>
            </a:pPr>
            <a:r>
              <a:rPr lang="pl-PL" sz="1400" dirty="0"/>
              <a:t>8) istotne ingerencje w ściany nośne budynku; </a:t>
            </a:r>
          </a:p>
          <a:p>
            <a:pPr marL="0" indent="0">
              <a:buNone/>
            </a:pPr>
            <a:r>
              <a:rPr lang="pl-PL" sz="1400" dirty="0"/>
              <a:t>9) prace budowlane części wspólnych dzielonych z innymi osobami prawnymi; </a:t>
            </a:r>
          </a:p>
          <a:p>
            <a:pPr marL="0" indent="0">
              <a:buNone/>
            </a:pPr>
            <a:r>
              <a:rPr lang="pl-PL" sz="1400" dirty="0"/>
              <a:t>10) zakup sprzętu używanego lub na raty w ramach kredytu lub pożyczki; </a:t>
            </a:r>
          </a:p>
          <a:p>
            <a:pPr marL="0" indent="0">
              <a:buNone/>
            </a:pPr>
            <a:r>
              <a:rPr lang="pl-PL" sz="1400" dirty="0"/>
              <a:t>11) prace remontowe poszycia dachu; </a:t>
            </a:r>
          </a:p>
          <a:p>
            <a:pPr marL="0" indent="0">
              <a:buNone/>
            </a:pPr>
            <a:r>
              <a:rPr lang="pl-PL" sz="1400" dirty="0"/>
              <a:t>12) zakup nieruchomości, koszty najmu, dzierżawy, użytkowania.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C3174A2-7E3A-4E48-834F-8B62DC76FF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02814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F6B6A3C-E130-4CEE-897F-6800D2204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Zakres rzeczowy grantu</a:t>
            </a:r>
            <a:br>
              <a:rPr lang="pl-PL" dirty="0"/>
            </a:br>
            <a:r>
              <a:rPr lang="pl-PL" dirty="0"/>
              <a:t>- prace budowlane powodzianie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E460E58-AD85-4257-9BFE-8EDE97032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roboty budowlane - w zakresie infrastruktury niezbędnej do prowadzenia działalności leczniczej, których celem będzie dostosowanie, poprawa funkcjonalności pomieszczeń lub powrót do użyteczności. Przedmiotowe roboty mogą wpłynąć na kubaturę budynku oraz wymagać dodatkowych pozwoleń/zgód.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F6E50E1-CB16-48E0-8EA6-1FDA151E5F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40795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E6F8D29-F2F2-4E8A-A2D5-C0C6434DA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Składanie wniosku </a:t>
            </a:r>
            <a:br>
              <a:rPr lang="pl-PL" dirty="0"/>
            </a:br>
            <a:r>
              <a:rPr lang="pl-PL" dirty="0">
                <a:solidFill>
                  <a:srgbClr val="FF0000"/>
                </a:solidFill>
              </a:rPr>
              <a:t>-zmiana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AB774A6-1511-431B-842A-70F19BCF72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Wniosek należy wypełnić w aplikacji online. Następnie wniosek jest pobierany i wraz z załącznikami podpisywany podpisem:</a:t>
            </a:r>
          </a:p>
          <a:p>
            <a:pPr lvl="1"/>
            <a:r>
              <a:rPr lang="pl-PL" dirty="0"/>
              <a:t>Kwalifikowanym weryfikowanym za pośrednictwem ważnego certyfikatu,</a:t>
            </a:r>
          </a:p>
          <a:p>
            <a:pPr lvl="1"/>
            <a:r>
              <a:rPr lang="pl-PL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podpisem zaufanym, podpisem osobistym (zaawansowanym podpisem elektronicznym) -jeżeli osoba podpisująca nie posiada kwalifikowanego podpisu elektronicznego weryfikowanego za pomocą ważnego certyfikatu. </a:t>
            </a:r>
          </a:p>
          <a:p>
            <a:r>
              <a:rPr lang="pl-PL" dirty="0"/>
              <a:t>Pełnomocnictwo:</a:t>
            </a:r>
          </a:p>
          <a:p>
            <a:pPr lvl="1"/>
            <a:r>
              <a:rPr lang="pl-PL" dirty="0"/>
              <a:t>Prawidłowo udzielone pełnomocnictwo jest załączane do wniosku w każdej formie. </a:t>
            </a:r>
          </a:p>
          <a:p>
            <a:pPr lvl="1"/>
            <a:r>
              <a:rPr lang="pl-PL" dirty="0"/>
              <a:t>Nie zachodzi potrzeba „ponownego” podpisu.</a:t>
            </a:r>
          </a:p>
          <a:p>
            <a:r>
              <a:rPr lang="pl-PL" dirty="0"/>
              <a:t>Wniosek składa się w terminie 30 dni kalendarzowych.</a:t>
            </a:r>
          </a:p>
          <a:p>
            <a:pPr lvl="1"/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5F11DBF-A682-4E39-9004-827B0D7D98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36805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0963AE9-AE93-405D-9675-D2EB20D46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Dokumenty niezbędne do złożenia wniosku</a:t>
            </a:r>
            <a:br>
              <a:rPr lang="pl-PL" dirty="0"/>
            </a:br>
            <a:r>
              <a:rPr lang="pl-PL" dirty="0">
                <a:solidFill>
                  <a:srgbClr val="FF0000"/>
                </a:solidFill>
              </a:rPr>
              <a:t>-zmiana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8A51CB6-CB63-4117-A845-0ECFAC82F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6" y="1979837"/>
            <a:ext cx="9360559" cy="4680002"/>
          </a:xfrm>
        </p:spPr>
        <p:txBody>
          <a:bodyPr/>
          <a:lstStyle/>
          <a:p>
            <a:r>
              <a:rPr lang="pl-PL" dirty="0"/>
              <a:t>Do wniosku załącznikiem będzie także Harmonogram Realizacji Przedsięwzięcia:</a:t>
            </a:r>
          </a:p>
          <a:p>
            <a:pPr lvl="1"/>
            <a:r>
              <a:rPr lang="pl-PL" dirty="0"/>
              <a:t>Rozpisany w ujęciu miesięcznym.</a:t>
            </a:r>
          </a:p>
          <a:p>
            <a:pPr lvl="1"/>
            <a:r>
              <a:rPr lang="pl-PL" dirty="0"/>
              <a:t>Jest obowiązkowy na etapie składania wniosku</a:t>
            </a:r>
          </a:p>
          <a:p>
            <a:pPr lvl="1"/>
            <a:r>
              <a:rPr lang="pl-PL" dirty="0"/>
              <a:t>W przypadku wyboru wnioskodawcy do otrzymania grantu HRP staje się załącznikiem do umowy.</a:t>
            </a:r>
          </a:p>
          <a:p>
            <a:r>
              <a:rPr lang="pl-PL" dirty="0"/>
              <a:t>Konieczne jest zatem rzeczywiste zaplanowanie wydatków już teraz i przeprowadzenie rozeznania rynku  na tym etapie – w sposób zgodny z obowiązującą procedurą zakupową w podmiocie oraz Zaleceniami Grantodawcy.</a:t>
            </a:r>
          </a:p>
          <a:p>
            <a:r>
              <a:rPr lang="pl-PL" dirty="0"/>
              <a:t>Zespół Oceniający w Centrali będzie weryfikował proces rozeznania rynku na etapie oceny wniosku, czy spełnia kryteria wyboru grantobiorców.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8E37D7E-E878-478D-AEE0-BCA477D173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64330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F4E15A7-C5D4-4CB0-85CD-4B11BFB09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Składanie wniosku</a:t>
            </a:r>
            <a:br>
              <a:rPr lang="pl-PL" dirty="0"/>
            </a:br>
            <a:r>
              <a:rPr lang="pl-PL" dirty="0">
                <a:solidFill>
                  <a:srgbClr val="FF0000"/>
                </a:solidFill>
              </a:rPr>
              <a:t>- zmiana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7971DD5-C076-41A9-AE55-8A58C5740D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Wniosek wraz z załącznikami należy wysłać </a:t>
            </a:r>
            <a:r>
              <a:rPr lang="pl-PL" sz="1800" dirty="0">
                <a:solidFill>
                  <a:srgbClr val="000000"/>
                </a:solidFill>
                <a:effectLst/>
                <a:latin typeface="Arial Unicode MS"/>
              </a:rPr>
              <a:t>do Grantodawcy zgodnie z przepisami ustawy z dnia 18 listopada 2020 r. o doręczeniach elektronicznych (Dz. U. z 2024 r. poz. 1045), </a:t>
            </a: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</a:rPr>
              <a:t>na adres </a:t>
            </a:r>
            <a:r>
              <a:rPr lang="pl-PL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</a:rPr>
              <a:t>skrzynki e-doręczeń NFZ</a:t>
            </a: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</a:rPr>
              <a:t>: AE:PL-98754-99859-GJBJA-29 albo w przypadku jej nieposiadania na adres elektronicznej skrzynki podawczej NFZ (</a:t>
            </a:r>
            <a:r>
              <a:rPr lang="pl-PL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</a:rPr>
              <a:t>ePUAP</a:t>
            </a: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</a:rPr>
              <a:t>): NFZ-Centrala/GrantyPOZ.</a:t>
            </a:r>
          </a:p>
          <a:p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Podmioty zobowiązane do posiadania skrzynki do e-doręczeń wysyłają wniosek z załącznikami do NFZ na wskazany powyżej adres.</a:t>
            </a:r>
          </a:p>
          <a:p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Podmioty niezobowiązane do posiadania skrzynki do e-doręczeń na dzień złożenia wniosku mogą przekazać dokumenty aplikacyjne na adres </a:t>
            </a:r>
            <a:r>
              <a:rPr lang="pl-PL" dirty="0" err="1">
                <a:solidFill>
                  <a:srgbClr val="000000"/>
                </a:solidFill>
                <a:latin typeface="Calibri" panose="020F0502020204030204" pitchFamily="34" charset="0"/>
              </a:rPr>
              <a:t>ePUAP</a:t>
            </a: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 – dedykowany projektowi. </a:t>
            </a:r>
          </a:p>
          <a:p>
            <a:endParaRPr lang="pl-PL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Data złożenia wniosku: data nadania przesyłki do NFZ.</a:t>
            </a: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C7B7CBF-13C2-4FE7-8A05-80B3D9C3AA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01664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DC209D7-97DF-4F86-A5B7-E6B0BA9A4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Nieprawidłowe działanie podmiotu POZ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A08E830-D590-43BF-B4DA-FB138289F4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Złożenie wniosku na MUŚ:</a:t>
            </a:r>
          </a:p>
          <a:p>
            <a:pPr lvl="1"/>
            <a:r>
              <a:rPr lang="pl-PL" dirty="0"/>
              <a:t>Które otrzymało już dofinansowanie – na ten sam zakres</a:t>
            </a:r>
          </a:p>
          <a:p>
            <a:pPr lvl="2"/>
            <a:r>
              <a:rPr lang="pl-PL" dirty="0"/>
              <a:t>Podmiot może wnioskować o różnicę kwoty wynikającą z:</a:t>
            </a:r>
          </a:p>
          <a:p>
            <a:pPr lvl="3"/>
            <a:r>
              <a:rPr lang="pl-PL" dirty="0"/>
              <a:t>Zwiększenia liczby pacjentów,</a:t>
            </a:r>
          </a:p>
          <a:p>
            <a:pPr lvl="3"/>
            <a:r>
              <a:rPr lang="pl-PL" dirty="0"/>
              <a:t>Poszkodowania z powodzi</a:t>
            </a:r>
          </a:p>
          <a:p>
            <a:pPr lvl="1"/>
            <a:r>
              <a:rPr lang="pl-PL" dirty="0"/>
              <a:t>Które jest filią,</a:t>
            </a:r>
          </a:p>
          <a:p>
            <a:pPr lvl="1"/>
            <a:r>
              <a:rPr lang="pl-PL" dirty="0"/>
              <a:t>O wartości przedsięwzięcia, która przekroczy łączą sumę wsparcia dla danego podmiotu.</a:t>
            </a:r>
          </a:p>
          <a:p>
            <a:pPr marL="0" indent="0">
              <a:buNone/>
            </a:pPr>
            <a:endParaRPr lang="pl-PL" dirty="0"/>
          </a:p>
          <a:p>
            <a:pPr lvl="1"/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8F2E6BB-541C-439E-B5FF-04E5003D61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910214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4D49B41-842D-46D6-A540-A6BBA8F66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Ocena wniosków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1E2A814-76B5-4C25-A98B-4196E0A652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Ocena wniosków składa się z 2 etapów</a:t>
            </a:r>
          </a:p>
          <a:p>
            <a:pPr marL="846871" lvl="1" indent="-342900">
              <a:buAutoNum type="arabicPeriod"/>
            </a:pPr>
            <a:r>
              <a:rPr lang="pl-PL" dirty="0"/>
              <a:t>Weryfikacja formalna.</a:t>
            </a:r>
          </a:p>
          <a:p>
            <a:pPr marL="846871" lvl="1" indent="-342900">
              <a:buAutoNum type="arabicPeriod"/>
            </a:pPr>
            <a:r>
              <a:rPr lang="pl-PL" dirty="0"/>
              <a:t>Ocena merytoryczna.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215C697-EC38-45CB-BE07-32516B234B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237308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F1F0F3B-9D0F-4003-9EA8-87A0AFB7F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4" y="552741"/>
            <a:ext cx="8640381" cy="1080001"/>
          </a:xfrm>
        </p:spPr>
        <p:txBody>
          <a:bodyPr/>
          <a:lstStyle/>
          <a:p>
            <a:r>
              <a:rPr lang="pl-PL" dirty="0"/>
              <a:t>Weryfikacja formalna wniosku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809FE16-9868-4383-BE11-94C2F08DB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362" y="1619597"/>
            <a:ext cx="9216927" cy="5040242"/>
          </a:xfrm>
        </p:spPr>
        <p:txBody>
          <a:bodyPr numCol="2">
            <a:noAutofit/>
          </a:bodyPr>
          <a:lstStyle/>
          <a:p>
            <a:pPr marL="0" lvl="0" indent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721995" algn="l"/>
              </a:tabLst>
            </a:pPr>
            <a:r>
              <a:rPr lang="pl-PL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Wymogami formalnymi, które są weryfikowane przed dokonaniem oceny merytorycznej wniosku są:</a:t>
            </a:r>
          </a:p>
          <a:p>
            <a:pPr lvl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721995" algn="l"/>
              </a:tabLst>
            </a:pP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złożenie Wniosku w wymaganej formie, </a:t>
            </a:r>
          </a:p>
          <a:p>
            <a:pPr lvl="0" algn="just">
              <a:lnSpc>
                <a:spcPct val="110000"/>
              </a:lnSpc>
              <a:spcBef>
                <a:spcPts val="1800"/>
              </a:spcBef>
              <a:spcAft>
                <a:spcPts val="2700"/>
              </a:spcAft>
              <a:buFont typeface="Wingdings" panose="05000000000000000000" pitchFamily="2" charset="2"/>
              <a:buChar char="§"/>
              <a:tabLst>
                <a:tab pos="721995" algn="l"/>
              </a:tabLst>
            </a:pP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złożenie Wniosku i załączników w sposób wskazany w ogłoszeniu o naborze,</a:t>
            </a:r>
          </a:p>
          <a:p>
            <a:pPr lvl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721995" algn="l"/>
              </a:tabLst>
            </a:pP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złożenie Wniosku i załączników w terminie wskazanym w ogłoszeniu o naborze,</a:t>
            </a:r>
          </a:p>
          <a:p>
            <a:pPr lvl="0" algn="just">
              <a:lnSpc>
                <a:spcPct val="110000"/>
              </a:lnSpc>
              <a:spcBef>
                <a:spcPts val="1800"/>
              </a:spcBef>
              <a:spcAft>
                <a:spcPts val="2700"/>
              </a:spcAft>
              <a:buFont typeface="Wingdings" panose="05000000000000000000" pitchFamily="2" charset="2"/>
              <a:buChar char="§"/>
              <a:tabLst>
                <a:tab pos="721995" algn="l"/>
              </a:tabLst>
            </a:pP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złożenie Wniosku i załączników w wersji umożliwiającej ich odczytanie i dokonanie weryfikacji,</a:t>
            </a:r>
          </a:p>
          <a:p>
            <a:pPr lvl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721995" algn="l"/>
              </a:tabLst>
            </a:pP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złożenie Wniosku obejmującego wsparcie danego MUŚ z zachowaniem zasad wskazanych w § 5 ust. 6-11</a:t>
            </a:r>
          </a:p>
          <a:p>
            <a:pPr marL="238979" indent="-285750" algn="just">
              <a:lnSpc>
                <a:spcPct val="110000"/>
              </a:lnSpc>
              <a:spcBef>
                <a:spcPts val="1800"/>
              </a:spcBef>
              <a:spcAft>
                <a:spcPts val="2700"/>
              </a:spcAft>
              <a:buFont typeface="Arial" panose="020B0604020202020204" pitchFamily="34" charset="0"/>
              <a:buChar char="•"/>
              <a:tabLst>
                <a:tab pos="721995" algn="l"/>
              </a:tabLst>
            </a:pP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38979" indent="-285750" algn="just">
              <a:lnSpc>
                <a:spcPct val="110000"/>
              </a:lnSpc>
              <a:spcBef>
                <a:spcPts val="1800"/>
              </a:spcBef>
              <a:spcAft>
                <a:spcPts val="2700"/>
              </a:spcAft>
              <a:buFont typeface="Arial" panose="020B0604020202020204" pitchFamily="34" charset="0"/>
              <a:buChar char="•"/>
              <a:tabLst>
                <a:tab pos="721995" algn="l"/>
              </a:tabLst>
            </a:pP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pl-PL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twierdzenie braków formalnych będzie oznaczało wezwanie podmiotu do ich uzupełnienia. </a:t>
            </a:r>
          </a:p>
          <a:p>
            <a:pPr marL="742950" lvl="1" indent="-285750" algn="just">
              <a:lnSpc>
                <a:spcPct val="110000"/>
              </a:lnSpc>
              <a:spcBef>
                <a:spcPts val="1800"/>
              </a:spcBef>
              <a:spcAft>
                <a:spcPts val="2700"/>
              </a:spcAft>
              <a:buFont typeface="Arial" panose="020B0604020202020204" pitchFamily="34" charset="0"/>
              <a:buChar char="•"/>
              <a:tabLst>
                <a:tab pos="721995" algn="l"/>
              </a:tabLst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Termin: 3 dni robocze</a:t>
            </a:r>
          </a:p>
          <a:p>
            <a:pPr marL="742950" lvl="1" indent="-285750" algn="just">
              <a:lnSpc>
                <a:spcPct val="110000"/>
              </a:lnSpc>
              <a:spcBef>
                <a:spcPts val="1800"/>
              </a:spcBef>
              <a:spcAft>
                <a:spcPts val="2700"/>
              </a:spcAft>
              <a:buFont typeface="Arial" panose="020B0604020202020204" pitchFamily="34" charset="0"/>
              <a:buChar char="•"/>
              <a:tabLst>
                <a:tab pos="721995" algn="l"/>
              </a:tabLst>
            </a:pP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Nieuzupełnienie braków powoduje pozostawienie wniosku bez rozpoznania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sz="16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F19F16C-4023-4E9B-B8BF-3CDCE93747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366043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464267F-3AEA-4169-800D-F57E6D0C3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Przykładowe braki formalne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CDF2AFE-4FF4-42BB-B434-EEE7D1C3D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7" y="1547589"/>
            <a:ext cx="8640382" cy="5544616"/>
          </a:xfrm>
        </p:spPr>
        <p:txBody>
          <a:bodyPr>
            <a:normAutofit fontScale="85000" lnSpcReduction="10000"/>
          </a:bodyPr>
          <a:lstStyle/>
          <a:p>
            <a:r>
              <a:rPr lang="pl-PL" dirty="0"/>
              <a:t>Wysłanie załączników do wniosku – bez wniosku,</a:t>
            </a:r>
          </a:p>
          <a:p>
            <a:r>
              <a:rPr lang="pl-PL" dirty="0"/>
              <a:t>Wysłanie wniosku przerobionego – edytowany w specjalnych programach,</a:t>
            </a:r>
          </a:p>
          <a:p>
            <a:r>
              <a:rPr lang="pl-PL" dirty="0"/>
              <a:t>Przekazanie wniosku niepodpisanego lub niepodpisanego przez osobę upoważnioną:</a:t>
            </a:r>
          </a:p>
          <a:p>
            <a:pPr lvl="1"/>
            <a:r>
              <a:rPr lang="pl-PL" dirty="0"/>
              <a:t>W przypadku spółek osobowych i kapitałowych zakres reprezentacji jest określony w KRS – należy zweryfikować wpis w KRS</a:t>
            </a:r>
          </a:p>
          <a:p>
            <a:pPr lvl="1"/>
            <a:r>
              <a:rPr lang="pl-PL" dirty="0"/>
              <a:t>W przypadku spółek cywilnych podpisać muszą wszyscy wspólnicy umowy spółki – chyba, że umowa zastrzega inną formę reprezentacji.</a:t>
            </a:r>
          </a:p>
          <a:p>
            <a:r>
              <a:rPr lang="pl-PL" dirty="0"/>
              <a:t>Wniosek złożony z pominięciem aplikacji,</a:t>
            </a:r>
          </a:p>
          <a:p>
            <a:r>
              <a:rPr lang="pl-PL" dirty="0"/>
              <a:t>Wniosek złożony po terminie,</a:t>
            </a:r>
          </a:p>
          <a:p>
            <a:r>
              <a:rPr lang="pl-PL" dirty="0"/>
              <a:t>Wniosek przekazany z pominięciem skrzynki do e-doręczeń lub na błędny adres </a:t>
            </a:r>
            <a:r>
              <a:rPr lang="pl-PL" dirty="0" err="1"/>
              <a:t>ePUAP</a:t>
            </a:r>
            <a:r>
              <a:rPr lang="pl-PL" dirty="0"/>
              <a:t>,</a:t>
            </a:r>
          </a:p>
          <a:p>
            <a:r>
              <a:rPr lang="pl-PL" dirty="0"/>
              <a:t>Przekazanie dokumentów zapisanych w formie, której nie można otworzyć i odczytać np. wysłanie samego pliku XADES bez dokumentu źródłowego, dokumenty zabezpieczone hasłem (bez otrzymania hasła),</a:t>
            </a:r>
          </a:p>
          <a:p>
            <a:r>
              <a:rPr lang="pl-PL" dirty="0"/>
              <a:t>Złożenie zakresu rzeczowego na przedmioty / zakres prac niezgodne z projektem.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6B5C5DE-F28E-4974-924D-E6A0ECFCA2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75009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FC01A5A8-1DE8-4F2F-9F76-A398C21971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Główne cele projektu</a:t>
            </a:r>
          </a:p>
        </p:txBody>
      </p:sp>
      <p:sp>
        <p:nvSpPr>
          <p:cNvPr id="8" name="Podtytuł 7">
            <a:extLst>
              <a:ext uri="{FF2B5EF4-FFF2-40B4-BE49-F238E27FC236}">
                <a16:creationId xmlns:a16="http://schemas.microsoft.com/office/drawing/2014/main" id="{EC0069DF-5929-4989-9A4E-AE265B6A0D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53341" y="3624352"/>
            <a:ext cx="7075302" cy="1719958"/>
          </a:xfrm>
        </p:spPr>
        <p:txBody>
          <a:bodyPr>
            <a:noAutofit/>
          </a:bodyPr>
          <a:lstStyle/>
          <a:p>
            <a:pPr marL="400953" indent="-400953">
              <a:buFont typeface="Wingdings" panose="05000000000000000000" pitchFamily="2" charset="2"/>
              <a:buChar char="ü"/>
            </a:pPr>
            <a:r>
              <a:rPr lang="pl-PL" sz="1400" b="0" dirty="0"/>
              <a:t>Zwiększenie dostępności do świadczeń POZ</a:t>
            </a:r>
          </a:p>
          <a:p>
            <a:pPr marL="400953" indent="-400953">
              <a:buFont typeface="Wingdings" panose="05000000000000000000" pitchFamily="2" charset="2"/>
              <a:buChar char="ü"/>
            </a:pPr>
            <a:r>
              <a:rPr lang="pl-PL" sz="1400" b="0" dirty="0"/>
              <a:t>Wsparcie inwestycyjne rozwoju POZ</a:t>
            </a:r>
          </a:p>
          <a:p>
            <a:pPr marL="400953" indent="-400953">
              <a:buFont typeface="Wingdings" panose="05000000000000000000" pitchFamily="2" charset="2"/>
              <a:buChar char="ü"/>
            </a:pPr>
            <a:r>
              <a:rPr lang="pl-PL" sz="1400" b="0" dirty="0"/>
              <a:t>Zwiększenie dostępności i efektywności systemu ochrony zdrowia</a:t>
            </a:r>
          </a:p>
          <a:p>
            <a:pPr marL="400953" indent="-400953">
              <a:buFont typeface="Wingdings" panose="05000000000000000000" pitchFamily="2" charset="2"/>
              <a:buChar char="ü"/>
            </a:pPr>
            <a:r>
              <a:rPr lang="pl-PL" sz="1400" b="0" dirty="0"/>
              <a:t>Wsparcie podmiotów poszkodowanych w wyniku powodzi, służące usuwanie skutków tej klęski żywiołowej</a:t>
            </a:r>
          </a:p>
        </p:txBody>
      </p:sp>
    </p:spTree>
    <p:extLst>
      <p:ext uri="{BB962C8B-B14F-4D97-AF65-F5344CB8AC3E}">
        <p14:creationId xmlns:p14="http://schemas.microsoft.com/office/powerpoint/2010/main" val="16718393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7F3DC94-CE48-4B1E-99FE-8791D8B4E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Prowadzenie korespondencji w trakcie oceny wniosków</a:t>
            </a:r>
            <a:br>
              <a:rPr lang="pl-PL" dirty="0"/>
            </a:br>
            <a:r>
              <a:rPr lang="pl-PL" dirty="0">
                <a:solidFill>
                  <a:srgbClr val="FF0000"/>
                </a:solidFill>
              </a:rPr>
              <a:t>-zmiana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53C86B6-D30B-4850-B133-B120F7C23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7" y="2411685"/>
            <a:ext cx="8640382" cy="4248154"/>
          </a:xfrm>
        </p:spPr>
        <p:txBody>
          <a:bodyPr/>
          <a:lstStyle/>
          <a:p>
            <a:r>
              <a:rPr lang="pl-PL" dirty="0"/>
              <a:t>Korespondencja prowadzona w projekcie rodząca dalsze skutki prawne będzie prowadzona w formie :</a:t>
            </a:r>
          </a:p>
          <a:p>
            <a:pPr lvl="1"/>
            <a:r>
              <a:rPr lang="pl-PL" dirty="0"/>
              <a:t>E-doręczenia</a:t>
            </a:r>
          </a:p>
          <a:p>
            <a:pPr lvl="1"/>
            <a:r>
              <a:rPr lang="pl-PL" dirty="0" err="1"/>
              <a:t>ePUAP</a:t>
            </a:r>
            <a:r>
              <a:rPr lang="pl-PL" dirty="0"/>
              <a:t> – dla podmiotów niezobowiązanych do posiadania skrzynki do e-doręczeń</a:t>
            </a:r>
          </a:p>
          <a:p>
            <a:pPr lvl="1"/>
            <a:r>
              <a:rPr lang="pl-PL" dirty="0"/>
              <a:t>Mailowo – wyłącznie w zakresie informacyjnym.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695F325-007D-43D4-8AF8-91D2B6E1C5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035061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B860548-1CBA-48A5-B8F9-3C003720F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Cenne uwagi w zakresie aplikowania o grant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30CEA57-A107-4D3B-8C4F-362B47A95F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Konieczne jest dobre zweryfikowanie potrzeb podmiotu i zaplanowanie przedsięwzięcia:</a:t>
            </a:r>
          </a:p>
          <a:p>
            <a:pPr lvl="1"/>
            <a:r>
              <a:rPr lang="pl-PL" dirty="0"/>
              <a:t>HRP jest składane wyłącznie raz i stanowić będzie załącznik do umowy o powierzenie grantu. </a:t>
            </a:r>
          </a:p>
          <a:p>
            <a:pPr lvl="1"/>
            <a:r>
              <a:rPr lang="pl-PL" dirty="0"/>
              <a:t>Zmiana w HRP będzie wymagała zgody Grantodawcy.</a:t>
            </a:r>
          </a:p>
          <a:p>
            <a:r>
              <a:rPr lang="pl-PL" dirty="0"/>
              <a:t>Konieczne jest upewnienie się czy dokument został prawidłowo wysłany do NFZ:</a:t>
            </a:r>
          </a:p>
          <a:p>
            <a:pPr lvl="1"/>
            <a:r>
              <a:rPr lang="pl-PL" dirty="0"/>
              <a:t>Skrzynki elektroniczne potrafią definiować błędy.</a:t>
            </a:r>
          </a:p>
          <a:p>
            <a:r>
              <a:rPr lang="pl-PL" dirty="0"/>
              <a:t>Warto sprawdzić czy umocowanie jest prawidłowe i zapewnić sobie upoważnienie do działania w jednej osobie.	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2E326A8-7DDD-4270-B933-810F8D5719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427896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AF8D578-9CA8-4923-85DF-3D150339C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Ocena merytoryczna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24ADC95-7ACF-4228-8DD3-6C7803844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Zespół w centrali rozpocznie ocenę merytoryczną tj. spełnienia kryteriów wybory grantobiorców jeżeli weryfikacja formalna została pozytywnie zakończona. </a:t>
            </a:r>
          </a:p>
          <a:p>
            <a:r>
              <a:rPr lang="pl-PL" dirty="0"/>
              <a:t>W trakcie oceny ZOC weryfikuje:</a:t>
            </a:r>
          </a:p>
          <a:p>
            <a:pPr lvl="1"/>
            <a:r>
              <a:rPr lang="pl-PL" dirty="0"/>
              <a:t>Spełnienie kryteriów obligatoryjnych</a:t>
            </a:r>
          </a:p>
          <a:p>
            <a:pPr lvl="2"/>
            <a:r>
              <a:rPr lang="pl-PL" dirty="0"/>
              <a:t>Niespełnienie oznacza negatywną ocenę wniosku.</a:t>
            </a:r>
          </a:p>
          <a:p>
            <a:pPr lvl="1"/>
            <a:r>
              <a:rPr lang="pl-PL" dirty="0"/>
              <a:t>Spełnienie kryteriów rankingujących</a:t>
            </a:r>
          </a:p>
          <a:p>
            <a:pPr lvl="2"/>
            <a:r>
              <a:rPr lang="pl-PL" dirty="0"/>
              <a:t>Niespełnienie oznacza nieprzyznanie punktu.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B94F1EA-018A-4643-9242-37E85BF451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204904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4AEC20-A825-4D6A-A10F-AE487BA3C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Kryteria obligatoryjne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E432E24-88B4-4C00-92A6-3DE4D43937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l-PL" b="1" dirty="0"/>
              <a:t>Podmiot POZ jest upoważniony do złożenia wniosku.</a:t>
            </a:r>
          </a:p>
          <a:p>
            <a:pPr marL="0" indent="0">
              <a:buNone/>
            </a:pPr>
            <a:r>
              <a:rPr lang="pl-PL" dirty="0"/>
              <a:t>Weryfikacja obejmuje sprawdzenie czy:</a:t>
            </a:r>
          </a:p>
          <a:p>
            <a:pPr marL="846871" lvl="1" indent="-342900">
              <a:buFont typeface="+mj-lt"/>
              <a:buAutoNum type="arabicPeriod"/>
            </a:pPr>
            <a:r>
              <a:rPr lang="pl-PL" dirty="0"/>
              <a:t>Podmiot jest placówką POZ,</a:t>
            </a:r>
          </a:p>
          <a:p>
            <a:pPr marL="846871" lvl="1" indent="-342900">
              <a:buFont typeface="+mj-lt"/>
              <a:buAutoNum type="arabicPeriod"/>
            </a:pPr>
            <a:r>
              <a:rPr lang="pl-PL" dirty="0"/>
              <a:t>Podmiot posiada umowę z NFZ,</a:t>
            </a:r>
          </a:p>
          <a:p>
            <a:pPr marL="846871" lvl="1" indent="-342900">
              <a:buFont typeface="+mj-lt"/>
              <a:buAutoNum type="arabicPeriod"/>
            </a:pPr>
            <a:r>
              <a:rPr lang="pl-PL" dirty="0"/>
              <a:t>Podmiot nie jest wykluczony z możliwości otrzymania dofinansowania na podstawie art. 210 ustawy o finansach publicznych,</a:t>
            </a:r>
          </a:p>
          <a:p>
            <a:pPr marL="846871" lvl="1" indent="-342900">
              <a:buFont typeface="+mj-lt"/>
              <a:buAutoNum type="arabicPeriod"/>
            </a:pPr>
            <a:r>
              <a:rPr lang="pl-PL" sz="1800" kern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nie doszło do jego rozwiązania na podstawie ustawy z dnia 15 września 2000 r. – Kodeks Spółek Handlowych (Dz. U. z 2024. poz. 18, z </a:t>
            </a:r>
            <a:r>
              <a:rPr lang="pl-PL" sz="1800" kern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późn</a:t>
            </a:r>
            <a:r>
              <a:rPr lang="pl-PL" sz="1800" kern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zm.) oraz nie jest uczestnikiem postępowania upadłościowego na podstawie ustawy z dnia 28 lutego 2003 r.- Prawo upadłościowe (Dz. U. z 2025 r. poz. 614) albo restrukturyzacyjnego na podstawie ustawy z dnia 15 maja 2015 r. - Prawo restrukturyzacyjne (Dz. U. z 2024 r. poz. 1428, z </a:t>
            </a:r>
            <a:r>
              <a:rPr lang="pl-PL" sz="1800" kern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późn</a:t>
            </a:r>
            <a:r>
              <a:rPr lang="pl-PL" sz="1800" kern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zm.), jest lub będzie podmiotem prowadzącym działalność leczniczą na terenie Rzeczypospolitej Polskiej.</a:t>
            </a: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664E6B5-BCEF-4B89-8F6A-8CC5FBF0B3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266162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21909AA-E9ED-461C-9185-7FA8DBF721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l-PL" b="1" dirty="0"/>
              <a:t>Wartość wniosku o powierzenie grantu</a:t>
            </a:r>
          </a:p>
          <a:p>
            <a:pPr marL="0" indent="0">
              <a:buNone/>
            </a:pPr>
            <a:r>
              <a:rPr lang="pl-PL" dirty="0"/>
              <a:t>Wartość musi wynikać z liczby pacjentów wskazanej na liście do lekarza POZ w danej placówce  (miejscem udzielania świadczeń ) według stanu obowiązującego na pierwszy dzień miesiąca poprzedzającego złożenie Wniosku – liczba zatwierdzona przez NFZ.</a:t>
            </a:r>
          </a:p>
          <a:p>
            <a:pPr marL="0" indent="0">
              <a:buNone/>
            </a:pPr>
            <a:r>
              <a:rPr lang="pl-PL" dirty="0"/>
              <a:t>Weryfikacja obejmuje sprawdzenie czy wprowadzona wartość nie przekracza limitu możliwości otrzymania dofinansowania. </a:t>
            </a:r>
          </a:p>
          <a:p>
            <a:pPr marL="0" indent="0">
              <a:buNone/>
            </a:pPr>
            <a:r>
              <a:rPr lang="pl-PL" dirty="0"/>
              <a:t>Do limitu można doliczyć filie, których pacjenci są pod opieką miejsca poza godzinami funkcjonowania filii. </a:t>
            </a:r>
          </a:p>
          <a:p>
            <a:pPr marL="0" indent="0">
              <a:buNone/>
            </a:pPr>
            <a:r>
              <a:rPr lang="pl-PL" dirty="0"/>
              <a:t>Wartość grantu niezgodna z założeniami projektu = ocena negatywna bez wezwania.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9E029BA-1F0E-4B9D-9369-03E3C39405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24</a:t>
            </a:fld>
            <a:endParaRPr lang="pl-PL" dirty="0"/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A7D2479D-5D32-4442-A86F-2C25F32AD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900113"/>
            <a:ext cx="8640763" cy="1079500"/>
          </a:xfrm>
        </p:spPr>
        <p:txBody>
          <a:bodyPr/>
          <a:lstStyle/>
          <a:p>
            <a:r>
              <a:rPr lang="pl-PL" dirty="0"/>
              <a:t>Kryteria obligatoryjne</a:t>
            </a:r>
          </a:p>
        </p:txBody>
      </p:sp>
    </p:spTree>
    <p:extLst>
      <p:ext uri="{BB962C8B-B14F-4D97-AF65-F5344CB8AC3E}">
        <p14:creationId xmlns:p14="http://schemas.microsoft.com/office/powerpoint/2010/main" val="19141668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19FD625-C415-4A07-BF9F-0CFA2C961D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l-PL" b="1" dirty="0"/>
              <a:t>Zakres rzeczowy grantu ujęty we wniosku o powierzenie grantu.</a:t>
            </a:r>
          </a:p>
          <a:p>
            <a:pPr marL="0" indent="0">
              <a:buNone/>
            </a:pPr>
            <a:r>
              <a:rPr lang="pl-PL" dirty="0"/>
              <a:t>Podmiot ma obowiązek zaznaczyć odpowiednie pozycje zakresu rzeczowego we wniosku. Nie można zaznaczyć innych sprzętów, a w części opisowej prac budowlanych nie można wskazać zakresów prac uznawanych za niekwalifikowalne. </a:t>
            </a:r>
          </a:p>
          <a:p>
            <a:pPr marL="0" indent="0">
              <a:buNone/>
            </a:pPr>
            <a:r>
              <a:rPr lang="pl-PL" dirty="0"/>
              <a:t>Zakres rzeczowy grantu wskazany we wniosku musi być tożsamy jak wskazany w HRP.</a:t>
            </a:r>
          </a:p>
          <a:p>
            <a:pPr marL="0" indent="0">
              <a:buNone/>
            </a:pPr>
            <a:r>
              <a:rPr lang="pl-PL" dirty="0"/>
              <a:t>Złożenie wniosku na zakres inny niż dopuszczalny oznacza negatywną ocenę wniosku.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674CCA7-3AAE-4E19-AA5A-29CC304540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25</a:t>
            </a:fld>
            <a:endParaRPr lang="pl-PL" dirty="0"/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7F18AF9F-C8F3-4F51-9213-E780AA106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900113"/>
            <a:ext cx="8640763" cy="1079500"/>
          </a:xfrm>
        </p:spPr>
        <p:txBody>
          <a:bodyPr/>
          <a:lstStyle/>
          <a:p>
            <a:r>
              <a:rPr lang="pl-PL" dirty="0"/>
              <a:t>Kryteria obligatoryjne</a:t>
            </a:r>
          </a:p>
        </p:txBody>
      </p:sp>
    </p:spTree>
    <p:extLst>
      <p:ext uri="{BB962C8B-B14F-4D97-AF65-F5344CB8AC3E}">
        <p14:creationId xmlns:p14="http://schemas.microsoft.com/office/powerpoint/2010/main" val="1664071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462399B-DDE2-4E93-B47A-2838475366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l-PL" b="1" dirty="0"/>
              <a:t>Wsparcie podmiotów zapewniających równą dostępność do świadczeń zdrożonych.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dirty="0"/>
              <a:t>Podmiot musi wskazać jakie konkretnie działania wykonuje w celu zapewnienia równej dostępności do świadczeń na podstawie dokumentu </a:t>
            </a:r>
            <a:r>
              <a:rPr lang="pl-PL" sz="1800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„Zdrowa Przyszłość. Ramy Strategiczne Rozwoju Systemu Ochrony Zdrowia na lata 2021-2027 z perspektywą do 2030 r.”</a:t>
            </a:r>
          </a:p>
          <a:p>
            <a:pPr marL="503971" lvl="1" indent="0">
              <a:buNone/>
            </a:pPr>
            <a:endParaRPr lang="pl-PL" sz="1800" kern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503971" lvl="1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1CF6DF6-81D3-4E24-98D0-84484AEAFB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26</a:t>
            </a:fld>
            <a:endParaRPr lang="pl-PL" dirty="0"/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911D089E-3EF8-4485-A70B-7039B2A67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900113"/>
            <a:ext cx="8640763" cy="1079500"/>
          </a:xfrm>
        </p:spPr>
        <p:txBody>
          <a:bodyPr/>
          <a:lstStyle/>
          <a:p>
            <a:r>
              <a:rPr lang="pl-PL" dirty="0"/>
              <a:t>Kryteria obligatoryjne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A6E58C03-9049-41DD-B2DF-D383F4BB41E2}"/>
              </a:ext>
            </a:extLst>
          </p:cNvPr>
          <p:cNvSpPr txBox="1"/>
          <p:nvPr/>
        </p:nvSpPr>
        <p:spPr>
          <a:xfrm>
            <a:off x="192920" y="4319838"/>
            <a:ext cx="10515600" cy="2460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3971" lvl="1" defTabSz="1007943">
              <a:lnSpc>
                <a:spcPts val="2400"/>
              </a:lnSpc>
              <a:spcBef>
                <a:spcPts val="551"/>
              </a:spcBef>
            </a:pPr>
            <a:r>
              <a:rPr lang="pl-PL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Podmiot musi we wniosku wskazać </a:t>
            </a:r>
            <a:r>
              <a:rPr lang="pl-PL" sz="16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konkretny cel </a:t>
            </a:r>
            <a:r>
              <a:rPr lang="pl-PL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jaki realizuje swoim przedsięwzięciem, który odpowiadać może poniższym kierunkom interwencji:</a:t>
            </a:r>
          </a:p>
          <a:p>
            <a:pPr marL="503971" lvl="1" defTabSz="1007943">
              <a:lnSpc>
                <a:spcPts val="2400"/>
              </a:lnSpc>
              <a:spcBef>
                <a:spcPts val="551"/>
              </a:spcBef>
            </a:pPr>
            <a:r>
              <a:rPr lang="pl-PL" sz="16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Kierunek interwencji 1. </a:t>
            </a:r>
            <a:r>
              <a:rPr lang="pl-PL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Rozwój profilaktyki, skuteczna promocja zdrowia i postaw prozdrowotnych </a:t>
            </a:r>
          </a:p>
          <a:p>
            <a:pPr marL="503971" lvl="1" defTabSz="1007943">
              <a:lnSpc>
                <a:spcPts val="2400"/>
              </a:lnSpc>
              <a:spcBef>
                <a:spcPts val="551"/>
              </a:spcBef>
            </a:pPr>
            <a:r>
              <a:rPr lang="pl-PL" sz="16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Kierunek interwencji 2. </a:t>
            </a:r>
            <a:r>
              <a:rPr lang="pl-PL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Poprawa jakości, przyjazności i efektywności świadczonych usług zdrowotnych poprzez standaryzację i reorganizację opieki </a:t>
            </a:r>
          </a:p>
          <a:p>
            <a:pPr marL="503971" lvl="1" defTabSz="1007943">
              <a:lnSpc>
                <a:spcPts val="2400"/>
              </a:lnSpc>
              <a:spcBef>
                <a:spcPts val="551"/>
              </a:spcBef>
            </a:pPr>
            <a:r>
              <a:rPr lang="pl-PL" sz="16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Kierunek interwencji 3. </a:t>
            </a:r>
            <a:r>
              <a:rPr lang="pl-PL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Poprawa dostępności i efektywności opieki zdrowotnej poprzez rozwój i modernizację infrastruktury systemu ochrony zdrowia </a:t>
            </a:r>
          </a:p>
        </p:txBody>
      </p:sp>
    </p:spTree>
    <p:extLst>
      <p:ext uri="{BB962C8B-B14F-4D97-AF65-F5344CB8AC3E}">
        <p14:creationId xmlns:p14="http://schemas.microsoft.com/office/powerpoint/2010/main" val="22502336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694BC110-E669-4BC9-AEB7-CDB67816A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70" y="424681"/>
            <a:ext cx="8640381" cy="1080001"/>
          </a:xfrm>
        </p:spPr>
        <p:txBody>
          <a:bodyPr/>
          <a:lstStyle/>
          <a:p>
            <a:r>
              <a:rPr lang="pl-PL" sz="2800" dirty="0"/>
              <a:t>cd. Wsparcie podmiotów zapewniających równą dostępność do świadczeń zdrowotnych</a:t>
            </a:r>
            <a:endParaRPr lang="pl-PL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69FB90EE-365F-4624-B33A-A04BACCC3C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5346" y="1389273"/>
            <a:ext cx="4644536" cy="4781127"/>
          </a:xfrm>
        </p:spPr>
        <p:txBody>
          <a:bodyPr/>
          <a:lstStyle/>
          <a:p>
            <a:pPr marL="0" indent="0">
              <a:buNone/>
            </a:pPr>
            <a:endParaRPr lang="pl-PL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pl-PL" b="1" dirty="0">
                <a:solidFill>
                  <a:schemeClr val="tx2"/>
                </a:solidFill>
              </a:rPr>
              <a:t>Kierunek interwencji 1. </a:t>
            </a:r>
          </a:p>
          <a:p>
            <a:pPr marL="0" indent="0">
              <a:buNone/>
            </a:pPr>
            <a:r>
              <a:rPr lang="pl-PL" b="1" dirty="0">
                <a:solidFill>
                  <a:schemeClr val="tx2"/>
                </a:solidFill>
              </a:rPr>
              <a:t>Rozwój profilaktyki, skuteczna promocja zdrowia i postaw prozdrowotnych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7985C56-99AC-41DB-A6B5-FEC0A76CC8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27</a:t>
            </a:fld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A3307462-1346-4463-B8A2-E83D596ED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26" y="4950093"/>
            <a:ext cx="5038725" cy="1494040"/>
          </a:xfrm>
          <a:prstGeom prst="rect">
            <a:avLst/>
          </a:prstGeom>
        </p:spPr>
      </p:pic>
      <p:pic>
        <p:nvPicPr>
          <p:cNvPr id="9" name="Symbol zastępczy zawartości 8">
            <a:extLst>
              <a:ext uri="{FF2B5EF4-FFF2-40B4-BE49-F238E27FC236}">
                <a16:creationId xmlns:a16="http://schemas.microsoft.com/office/drawing/2014/main" id="{8974D8F1-F7E5-4E32-905C-8C5F7705C12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01402" y="1357918"/>
            <a:ext cx="5590410" cy="566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2111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028CDCB-15C9-41A4-A024-03C85CAAE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71" y="467470"/>
            <a:ext cx="5148690" cy="136815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l-PL" sz="2000" dirty="0"/>
              <a:t>cd. Wsparcie podmiotów zapewniających równą dostępność do świadczeń zdrowotnych</a:t>
            </a:r>
            <a:br>
              <a:rPr lang="pl-PL" sz="1800" dirty="0"/>
            </a:br>
            <a:endParaRPr lang="pl-PL" sz="18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2A10E94-8FDB-4B1B-87B7-FABC0E7E0B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1370" y="1547589"/>
            <a:ext cx="4644536" cy="47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>
                <a:solidFill>
                  <a:schemeClr val="tx2"/>
                </a:solidFill>
              </a:rPr>
              <a:t>Kierunek interwencji 2. </a:t>
            </a:r>
          </a:p>
          <a:p>
            <a:pPr marL="0" indent="0">
              <a:buNone/>
            </a:pPr>
            <a:r>
              <a:rPr lang="pl-PL" b="1" dirty="0">
                <a:solidFill>
                  <a:schemeClr val="tx2"/>
                </a:solidFill>
              </a:rPr>
              <a:t>Poprawa jakości, przyjazności i efektywności świadczonych usług zdrowotnych poprzez standaryzację i reorganizację opieki 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BA9A8F3-920D-4AAE-9C90-AE60E6D436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28</a:t>
            </a:fld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4C400C3-9E26-4C98-8CF2-23006CB06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732" y="5779099"/>
            <a:ext cx="5123176" cy="1420738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79B18B4E-3E3A-4B2F-9EBB-B39A44D562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5906" y="241144"/>
            <a:ext cx="5076583" cy="677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6248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495A46F-F1CD-4B31-B544-03744302E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dirty="0"/>
              <a:t>cd. Wsparcie podmiotów zapewniających równą dostępność do świadczeń zdrowotnych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2E988E3-BCA6-4B79-8F30-66AE16029F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9362" y="1979837"/>
            <a:ext cx="4716544" cy="4680018"/>
          </a:xfrm>
        </p:spPr>
        <p:txBody>
          <a:bodyPr/>
          <a:lstStyle/>
          <a:p>
            <a:pPr marL="0" indent="0">
              <a:buNone/>
            </a:pPr>
            <a:r>
              <a:rPr lang="pl-PL" b="1" dirty="0">
                <a:solidFill>
                  <a:schemeClr val="tx2"/>
                </a:solidFill>
              </a:rPr>
              <a:t>Kierunek interwencji 3: </a:t>
            </a:r>
          </a:p>
          <a:p>
            <a:pPr marL="0" indent="0">
              <a:buNone/>
            </a:pPr>
            <a:r>
              <a:rPr lang="pl-PL" b="1" dirty="0">
                <a:solidFill>
                  <a:schemeClr val="tx2"/>
                </a:solidFill>
              </a:rPr>
              <a:t>Poprawa dostępności i efektywności opieki zdrowotnej poprzez rozwój i modernizację infrastruktury systemu ochrony zdrowia 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0B16A4FC-BF8F-4C32-AD53-A60778E458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29</a:t>
            </a:fld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2D808C6E-F6AB-4ED9-9B45-94FCD88B08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582" y="4139877"/>
            <a:ext cx="4716544" cy="1728192"/>
          </a:xfrm>
          <a:prstGeom prst="rect">
            <a:avLst/>
          </a:prstGeom>
        </p:spPr>
      </p:pic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5A56166A-832C-4C38-AA57-9974D1FAFF3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57874" y="1907629"/>
            <a:ext cx="5594322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478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FC01A5A8-1DE8-4F2F-9F76-A398C21971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Zakres działań w ramach projektu</a:t>
            </a:r>
          </a:p>
        </p:txBody>
      </p:sp>
      <p:sp>
        <p:nvSpPr>
          <p:cNvPr id="8" name="Podtytuł 7">
            <a:extLst>
              <a:ext uri="{FF2B5EF4-FFF2-40B4-BE49-F238E27FC236}">
                <a16:creationId xmlns:a16="http://schemas.microsoft.com/office/drawing/2014/main" id="{EC0069DF-5929-4989-9A4E-AE265B6A0D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30623" y="3779838"/>
            <a:ext cx="7075302" cy="1719958"/>
          </a:xfrm>
        </p:spPr>
        <p:txBody>
          <a:bodyPr>
            <a:noAutofit/>
          </a:bodyPr>
          <a:lstStyle/>
          <a:p>
            <a:pPr marL="400953" indent="-400953">
              <a:buFont typeface="Wingdings" panose="05000000000000000000" pitchFamily="2" charset="2"/>
              <a:buChar char="ü"/>
            </a:pPr>
            <a:r>
              <a:rPr lang="pl-PL" sz="1400" b="0" dirty="0"/>
              <a:t>Zakup sprzętu i wyposażenia medycznego</a:t>
            </a:r>
          </a:p>
          <a:p>
            <a:pPr marL="400953" indent="-400953">
              <a:buFont typeface="Wingdings" panose="05000000000000000000" pitchFamily="2" charset="2"/>
              <a:buChar char="ü"/>
            </a:pPr>
            <a:r>
              <a:rPr lang="pl-PL" sz="1400" b="0" dirty="0"/>
              <a:t>Zakup sprzętu serwerowo – sieciowego </a:t>
            </a:r>
          </a:p>
          <a:p>
            <a:pPr marL="400953" indent="-400953">
              <a:buFont typeface="Wingdings" panose="05000000000000000000" pitchFamily="2" charset="2"/>
              <a:buChar char="ü"/>
            </a:pPr>
            <a:r>
              <a:rPr lang="pl-PL" sz="1400" b="0" dirty="0"/>
              <a:t>Roboty budowlane w zakresie infrastruktury niezbędnej do prowadzenia działalności leczniczej</a:t>
            </a:r>
          </a:p>
        </p:txBody>
      </p:sp>
    </p:spTree>
    <p:extLst>
      <p:ext uri="{BB962C8B-B14F-4D97-AF65-F5344CB8AC3E}">
        <p14:creationId xmlns:p14="http://schemas.microsoft.com/office/powerpoint/2010/main" val="37129225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6907B45-BFA3-433A-A0BB-E1AB83E60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Kryteria obligatoryjne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37BF336-C07B-40CF-B221-54E3B2455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7" y="2123653"/>
            <a:ext cx="8640382" cy="453618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l-PL" b="1" dirty="0"/>
              <a:t>Wsparcie podmiotów spójne z Planami Transformacji.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dirty="0"/>
              <a:t>Podmiot musi wskazać jak jego przedsięwzięcie będzie zgodne z Krajowym Planem Transformacji lub Wojewódzkim Planem Transformacji.</a:t>
            </a:r>
            <a:endParaRPr lang="pl-PL" sz="1800" kern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C02C083-FF05-47D4-8CD0-309223A61E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30</a:t>
            </a:fld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7CC2A41F-48B3-48F9-A3EE-D76CAB997FC6}"/>
              </a:ext>
            </a:extLst>
          </p:cNvPr>
          <p:cNvSpPr txBox="1"/>
          <p:nvPr/>
        </p:nvSpPr>
        <p:spPr>
          <a:xfrm>
            <a:off x="1745506" y="3779837"/>
            <a:ext cx="8547639" cy="226985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pl-PL" dirty="0"/>
              <a:t>W Krajowym planie właściwe są działania:</a:t>
            </a:r>
          </a:p>
          <a:p>
            <a:pPr marL="251986" lvl="1" indent="-251986" defTabSz="1007943">
              <a:spcBef>
                <a:spcPts val="1102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2.4.2</a:t>
            </a:r>
          </a:p>
          <a:p>
            <a:pPr marL="251986" lvl="1" indent="-251986" defTabSz="1007943">
              <a:spcBef>
                <a:spcPts val="1102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2.4.3</a:t>
            </a:r>
          </a:p>
          <a:p>
            <a:pPr marL="251986" lvl="1" indent="-251986" defTabSz="1007943">
              <a:spcBef>
                <a:spcPts val="1102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2.4.5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endParaRPr lang="pl-PL" dirty="0"/>
          </a:p>
          <a:p>
            <a:pPr marL="251986" lvl="1" indent="-251986" defTabSz="1007943">
              <a:spcBef>
                <a:spcPts val="1102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2.4.6</a:t>
            </a:r>
          </a:p>
          <a:p>
            <a:pPr marL="251986" lvl="1" indent="-251986" defTabSz="1007943">
              <a:spcBef>
                <a:spcPts val="1102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2.4.7</a:t>
            </a:r>
          </a:p>
          <a:p>
            <a:pPr marL="251986" lvl="1" indent="-251986" defTabSz="1007943">
              <a:spcBef>
                <a:spcPts val="1102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2.4.8</a:t>
            </a:r>
          </a:p>
        </p:txBody>
      </p:sp>
    </p:spTree>
    <p:extLst>
      <p:ext uri="{BB962C8B-B14F-4D97-AF65-F5344CB8AC3E}">
        <p14:creationId xmlns:p14="http://schemas.microsoft.com/office/powerpoint/2010/main" val="11240741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477F86-9791-4F8B-871C-E39935817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dirty="0"/>
              <a:t>cd. Wsparcie podmiotów spójne z Planami Transformacji</a:t>
            </a: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9EED4C0-74F3-485D-859D-FE55E7C1A3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31</a:t>
            </a:fld>
            <a:endParaRPr lang="pl-PL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E30F0FB1-1562-4F52-A9A8-2A845F0FB8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5124" y="2085645"/>
            <a:ext cx="6512389" cy="289560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FB474005-2717-41EC-820B-66BAD876FE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065" y="4988846"/>
            <a:ext cx="6512389" cy="1293959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875F76DE-3E34-45C1-8AD2-0B74CFE700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295" y="6291143"/>
            <a:ext cx="6510159" cy="1093126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BF9BBB83-0EBF-41E8-8BC3-ED744C8B0973}"/>
              </a:ext>
            </a:extLst>
          </p:cNvPr>
          <p:cNvSpPr txBox="1"/>
          <p:nvPr/>
        </p:nvSpPr>
        <p:spPr>
          <a:xfrm>
            <a:off x="7438613" y="5490288"/>
            <a:ext cx="22931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>
                <a:solidFill>
                  <a:srgbClr val="FF0000"/>
                </a:solidFill>
              </a:rPr>
              <a:t>!UWAGA</a:t>
            </a:r>
          </a:p>
          <a:p>
            <a:r>
              <a:rPr lang="pl-PL" sz="1400" dirty="0"/>
              <a:t>Tylko dla podmiotów realizujących lub zmierzających do  realizacji OK</a:t>
            </a:r>
          </a:p>
        </p:txBody>
      </p:sp>
    </p:spTree>
    <p:extLst>
      <p:ext uri="{BB962C8B-B14F-4D97-AF65-F5344CB8AC3E}">
        <p14:creationId xmlns:p14="http://schemas.microsoft.com/office/powerpoint/2010/main" val="31117006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E67F16A-4E86-4D84-BEEF-F93D7970A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800" dirty="0"/>
              <a:t>cd. Wsparcie podmiotów spójne z Planami Transformacji</a:t>
            </a:r>
            <a:br>
              <a:rPr lang="pl-PL" sz="2800" dirty="0"/>
            </a:b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DC80043-6E59-44A6-9E8F-C8E9165548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32</a:t>
            </a:fld>
            <a:endParaRPr lang="pl-PL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46FCD000-8B97-40EC-88FC-B25B31128F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9362" y="1835621"/>
            <a:ext cx="6486525" cy="255270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1B17C7FC-53F0-4716-B028-DF00D57372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62" y="4550571"/>
            <a:ext cx="6486525" cy="2552700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6C33CC3A-C66D-4E7F-8438-F19D029C6D59}"/>
              </a:ext>
            </a:extLst>
          </p:cNvPr>
          <p:cNvSpPr txBox="1"/>
          <p:nvPr/>
        </p:nvSpPr>
        <p:spPr>
          <a:xfrm>
            <a:off x="7146106" y="2650306"/>
            <a:ext cx="34059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rgbClr val="FF0000"/>
                </a:solidFill>
              </a:rPr>
              <a:t>! UWAGA:</a:t>
            </a:r>
          </a:p>
          <a:p>
            <a:r>
              <a:rPr lang="pl-PL" dirty="0"/>
              <a:t>Dotyczy wyłącznie białych plam i obszarów wiejskich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5B990FF7-47F6-47B0-85EA-5865B23EA17B}"/>
              </a:ext>
            </a:extLst>
          </p:cNvPr>
          <p:cNvSpPr txBox="1"/>
          <p:nvPr/>
        </p:nvSpPr>
        <p:spPr>
          <a:xfrm>
            <a:off x="7146105" y="5292005"/>
            <a:ext cx="34059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rgbClr val="FF0000"/>
                </a:solidFill>
              </a:rPr>
              <a:t>! UWAGA:</a:t>
            </a:r>
          </a:p>
          <a:p>
            <a:r>
              <a:rPr lang="pl-PL" dirty="0"/>
              <a:t>Konieczna odpowiedź pozytywna w pkt 5.21</a:t>
            </a:r>
          </a:p>
        </p:txBody>
      </p:sp>
    </p:spTree>
    <p:extLst>
      <p:ext uri="{BB962C8B-B14F-4D97-AF65-F5344CB8AC3E}">
        <p14:creationId xmlns:p14="http://schemas.microsoft.com/office/powerpoint/2010/main" val="26232583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8E3A0B-2909-4D56-A0C6-A96402FE1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dirty="0"/>
              <a:t>cd. Wsparcie podmiotów spójne z Planami Transformacji</a:t>
            </a: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2A6EBD6-B54E-490E-A4E6-EB2825FE52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33</a:t>
            </a:fld>
            <a:endParaRPr lang="pl-PL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6E98C407-F662-4429-82CA-7A728BE924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9362" y="2051645"/>
            <a:ext cx="6353175" cy="3876675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790BAB0E-6A3B-47FE-B16F-323F98B5B9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62" y="5926420"/>
            <a:ext cx="6353175" cy="1413982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C678009C-C82D-4AB9-BE2D-C3120D6B60BF}"/>
              </a:ext>
            </a:extLst>
          </p:cNvPr>
          <p:cNvSpPr txBox="1"/>
          <p:nvPr/>
        </p:nvSpPr>
        <p:spPr>
          <a:xfrm>
            <a:off x="7002090" y="5021087"/>
            <a:ext cx="340593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rgbClr val="FF0000"/>
                </a:solidFill>
              </a:rPr>
              <a:t>! UWAGA:</a:t>
            </a:r>
          </a:p>
          <a:p>
            <a:r>
              <a:rPr lang="pl-PL" dirty="0"/>
              <a:t>Dotyczy wyłącznie zakresu serwerowo – sieciowego.</a:t>
            </a:r>
          </a:p>
          <a:p>
            <a:r>
              <a:rPr lang="pl-PL" dirty="0"/>
              <a:t>Realizacja tego działania nie może występować samodzielnie!</a:t>
            </a:r>
          </a:p>
          <a:p>
            <a:r>
              <a:rPr lang="pl-PL" dirty="0"/>
              <a:t>Konieczna odpowiedź twierdząca w pkt 5.22</a:t>
            </a:r>
          </a:p>
        </p:txBody>
      </p:sp>
    </p:spTree>
    <p:extLst>
      <p:ext uri="{BB962C8B-B14F-4D97-AF65-F5344CB8AC3E}">
        <p14:creationId xmlns:p14="http://schemas.microsoft.com/office/powerpoint/2010/main" val="4150340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C470F45-2A99-4A64-A625-5FD2499EF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dirty="0"/>
              <a:t>cd. Wsparcie podmiotów spójne z Planami Transformacji</a:t>
            </a: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D9EDFFC-9620-4ADF-BB80-DD227DD85C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34</a:t>
            </a:fld>
            <a:endParaRPr lang="pl-PL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EE78CAF6-9D74-4C31-92F7-7BC7366D66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1410" y="2781300"/>
            <a:ext cx="6429375" cy="129540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59A84C15-E000-4682-95A6-602E4F2DC363}"/>
              </a:ext>
            </a:extLst>
          </p:cNvPr>
          <p:cNvSpPr txBox="1"/>
          <p:nvPr/>
        </p:nvSpPr>
        <p:spPr>
          <a:xfrm>
            <a:off x="7422235" y="2856507"/>
            <a:ext cx="2964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rgbClr val="FF0000"/>
                </a:solidFill>
              </a:rPr>
              <a:t>! UWAGA:</a:t>
            </a:r>
          </a:p>
          <a:p>
            <a:r>
              <a:rPr lang="pl-PL" dirty="0"/>
              <a:t>Konieczna odpowiedź twierdząca w pkt 5.20</a:t>
            </a:r>
          </a:p>
        </p:txBody>
      </p:sp>
    </p:spTree>
    <p:extLst>
      <p:ext uri="{BB962C8B-B14F-4D97-AF65-F5344CB8AC3E}">
        <p14:creationId xmlns:p14="http://schemas.microsoft.com/office/powerpoint/2010/main" val="17947007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4BF3B30-8CED-4632-A4BE-5C151EFC09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l-PL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Wsparcie podmiotów udzielających świadczeń opieki zdrowotnej finansowanych ze środków publicznych.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Podmiot nie może uzyskać przychodu z tytułu udziału w projekcie. Działalność komercyjna jest niedopuszczalna z użyciem sprzętu/prac wykonanych w projekcie.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800" b="1" kern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Wsparcie podmiotów POZ realizujących działania wynikające z MPZ.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kern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Podmiot musi wykazać, jak jest przedsięwzięcie jest zgodne z rekomendacjami </a:t>
            </a:r>
            <a:r>
              <a:rPr lang="pl-PL" sz="1800" kern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działaniami wynikającymi z aktualnych danych statystycznych, w tym danych demograficznych, epidemiologicznych.</a:t>
            </a: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78986C6-CA2F-486D-8402-FB68856216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35</a:t>
            </a:fld>
            <a:endParaRPr lang="pl-PL" dirty="0"/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63684EF4-1476-4BB1-975A-53D4FFB5F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900113"/>
            <a:ext cx="8640763" cy="1079500"/>
          </a:xfrm>
        </p:spPr>
        <p:txBody>
          <a:bodyPr/>
          <a:lstStyle/>
          <a:p>
            <a:r>
              <a:rPr lang="pl-PL" dirty="0"/>
              <a:t>Kryteria obligatoryjne</a:t>
            </a:r>
          </a:p>
        </p:txBody>
      </p:sp>
    </p:spTree>
    <p:extLst>
      <p:ext uri="{BB962C8B-B14F-4D97-AF65-F5344CB8AC3E}">
        <p14:creationId xmlns:p14="http://schemas.microsoft.com/office/powerpoint/2010/main" val="24691186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C75160B-445F-4886-910B-1E094FD648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l-PL" sz="1800" b="1" kern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Zgodność projektu z programem „Dostępność Plus” oraz zasadami równości szans.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kern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Podmiot we wniosku będzie wyjaśnił, że jego przedsięwzięcie będzie </a:t>
            </a:r>
            <a:r>
              <a:rPr lang="pl-PL" sz="18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zgodne ze standardem dostępności dla Podstawowej Opieki Zdrowotnej (POZ) opracowanym  w ramach rządowego programu „Dostępność Plus”, a także jego założenia są zgodne z zasadami równości szans, włączenia społecznego i niedyskryminacji.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800" b="1" kern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Zgodność projektu z przepisami o pomocy publicznej</a:t>
            </a:r>
            <a:r>
              <a:rPr lang="pl-PL" sz="1800" b="1" kern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kern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Podmiot musi opisać zgodność z przepisami o pomocy publicznej. Udział w projekcie nie wiąże się z pomocą de </a:t>
            </a:r>
            <a:r>
              <a:rPr lang="pl-PL" kern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minimis</a:t>
            </a:r>
            <a:r>
              <a:rPr lang="pl-PL" kern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pl-PL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Trwałość projektu.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Podmiot we wniosku musi opisać w jaki sposób zapewni trwałość projektu.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1A6BFB2-21D6-48A9-A372-C176B44835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36</a:t>
            </a:fld>
            <a:endParaRPr lang="pl-PL" dirty="0"/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50BBAB4C-ACF6-4AEC-BCF1-D362AE46D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900113"/>
            <a:ext cx="8640763" cy="1079500"/>
          </a:xfrm>
        </p:spPr>
        <p:txBody>
          <a:bodyPr/>
          <a:lstStyle/>
          <a:p>
            <a:r>
              <a:rPr lang="pl-PL" dirty="0"/>
              <a:t>Kryteria obligatoryjne</a:t>
            </a:r>
          </a:p>
        </p:txBody>
      </p:sp>
    </p:spTree>
    <p:extLst>
      <p:ext uri="{BB962C8B-B14F-4D97-AF65-F5344CB8AC3E}">
        <p14:creationId xmlns:p14="http://schemas.microsoft.com/office/powerpoint/2010/main" val="11771002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CBBCD60-C707-4850-B9ED-BDD004C95E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l-PL" sz="1800" b="1" kern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Zgodność projektu z wymaganiami prawa dotyczącego ochrony środowiska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Zostaną wsparte przedsięwzięcia zgodne z zasadami dotyczącymi ochrony środowiska.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800" b="1" kern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Zasada zrównoważonego rozwoju, w tym zasada „nie czyń poważnej szkody”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Zostaną wsparte przedsięwzięcia zgodne z ww. zasadą.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800" b="1" kern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Poprawność identyfikacji i przypisania wydatków projektu z punktu widzenia ich kwalifikowalności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kern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Zostanie wsparty podmiot, który poprawnie przypisał wydatki pod kątem ich kwalifikowalności.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pl-PL" kern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Kluczowe będzie poprawne wskazanie zakresu rzeczowego oraz HRP.</a:t>
            </a: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FA7199F-6110-4A62-A3B1-588B88DD84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37</a:t>
            </a:fld>
            <a:endParaRPr lang="pl-PL" dirty="0"/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5EA45F4C-A159-4145-AF03-4B845EE1843D}"/>
              </a:ext>
            </a:extLst>
          </p:cNvPr>
          <p:cNvSpPr txBox="1">
            <a:spLocks/>
          </p:cNvSpPr>
          <p:nvPr/>
        </p:nvSpPr>
        <p:spPr>
          <a:xfrm>
            <a:off x="1025525" y="900113"/>
            <a:ext cx="8640763" cy="10795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1007943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r>
              <a:rPr lang="pl-PL" dirty="0"/>
              <a:t>Kryteria obligatoryjne</a:t>
            </a:r>
          </a:p>
        </p:txBody>
      </p:sp>
    </p:spTree>
    <p:extLst>
      <p:ext uri="{BB962C8B-B14F-4D97-AF65-F5344CB8AC3E}">
        <p14:creationId xmlns:p14="http://schemas.microsoft.com/office/powerpoint/2010/main" val="9921944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3367D91-7199-4731-9970-255E33340A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l-PL" sz="18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Zgodność projektu z zasadami równości szans, włączenia społecznego i niedyskryminacji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kern="0" dirty="0">
                <a:latin typeface="Calibri" panose="020F0502020204030204" pitchFamily="34" charset="0"/>
              </a:rPr>
              <a:t>Podmiot będzie zobowiązany do wskazania we wniosku jak jego przedsięwzięcie będzie zgodne z zasadami równości szans, włączenia społecznego i niedyskryminacji.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8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Zgodność projektu z Kartą Praw Podstawowych Unii Europejskiej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kern="0" dirty="0">
                <a:latin typeface="Calibri" panose="020F0502020204030204" pitchFamily="34" charset="0"/>
              </a:rPr>
              <a:t>Zostanie wsparty podmiot realizujący projekt zgodnie z </a:t>
            </a:r>
            <a:r>
              <a:rPr lang="pl-PL" sz="1800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Kartą Praw Podstawowych Unii Europejskiej z dnia 26 października 2012 r. w zakresie odnoszącym się do sposobu realizacji i zakresu projektu.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8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Zgodność projektu z Konwencją o Prawach Osób Niepełnosprawnych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zostanie wsparty podmiot POZ, który realizuje projekt zgodny z Konwencją o prawach osób niepełnosprawnych z </a:t>
            </a:r>
            <a:r>
              <a:rPr lang="pl-PL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dnia 13 grudnia 2006 r. w zakresie odnoszącym się do sposobu realizacji i zakresu projektu.</a:t>
            </a:r>
            <a:endParaRPr lang="pl-PL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DBEC705-2751-4E09-BB36-C2E9060646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38</a:t>
            </a:fld>
            <a:endParaRPr lang="pl-PL" dirty="0"/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59E0A935-F8FE-4F3D-88D1-76396AD4ED6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5525" y="900113"/>
            <a:ext cx="8640763" cy="10795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1007943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r>
              <a:rPr lang="pl-PL" dirty="0"/>
              <a:t>Kryteria obligatoryjne</a:t>
            </a:r>
          </a:p>
        </p:txBody>
      </p:sp>
    </p:spTree>
    <p:extLst>
      <p:ext uri="{BB962C8B-B14F-4D97-AF65-F5344CB8AC3E}">
        <p14:creationId xmlns:p14="http://schemas.microsoft.com/office/powerpoint/2010/main" val="17526077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72E60DC-5042-4612-B43F-8B66B401B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cd. Zasady równości szans, włączenia społecznego i niedyskryminacji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9CB7B49-3F76-4A57-BB03-B1471312C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818" y="2159836"/>
            <a:ext cx="8640382" cy="4680002"/>
          </a:xfrm>
        </p:spPr>
        <p:txBody>
          <a:bodyPr>
            <a:normAutofit fontScale="25000" lnSpcReduction="20000"/>
          </a:bodyPr>
          <a:lstStyle/>
          <a:p>
            <a:pPr marL="0" marR="0" lvl="0" indent="0" fontAlgn="base">
              <a:lnSpc>
                <a:spcPct val="120000"/>
              </a:lnSpc>
              <a:spcAft>
                <a:spcPct val="0"/>
              </a:spcAft>
              <a:buSzTx/>
              <a:buNone/>
              <a:tabLst/>
            </a:pPr>
            <a:r>
              <a:rPr lang="pl-PL" altLang="pl-PL" sz="6400" b="1" kern="0" dirty="0">
                <a:latin typeface="Calibri" panose="020F0502020204030204" pitchFamily="34" charset="0"/>
                <a:ea typeface="Calibri" panose="020F0502020204030204" pitchFamily="34" charset="0"/>
              </a:rPr>
              <a:t>Zasady równości szans i niedyskryminacji, w tym dostępności dla osób z niepełnosprawnościami</a:t>
            </a:r>
            <a:endParaRPr lang="pl-PL" sz="6400" b="1" kern="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fontAlgn="base">
              <a:lnSpc>
                <a:spcPct val="12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pl-PL" sz="5600" kern="0" dirty="0">
                <a:latin typeface="Calibri" panose="020F0502020204030204" pitchFamily="34" charset="0"/>
                <a:ea typeface="Calibri" panose="020F0502020204030204" pitchFamily="34" charset="0"/>
              </a:rPr>
              <a:t>Sprawdzane jest czy działania związane z realizacją projektu, a także wszystkie produkty związane z funkcjonowaniem projektu po okresie jego realizacji, są realizowane z poszanowaniem zasad równościowych związanych z zapobieganiem wszelkiej dyskryminacji, m.in. ze względu na: płeć, rasę, kolor skóry, pochodzenie etniczne lub społeczne, cechy genetyczne, język, religię, światopogląd, przynależność narodową, majątek, urodzenie, niepełnosprawność, wiek lub orientację seksualną. </a:t>
            </a:r>
          </a:p>
          <a:p>
            <a:pPr fontAlgn="base">
              <a:lnSpc>
                <a:spcPct val="12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pl-PL" sz="5600" kern="0" dirty="0">
                <a:latin typeface="Calibri" panose="020F0502020204030204" pitchFamily="34" charset="0"/>
                <a:ea typeface="Calibri" panose="020F0502020204030204" pitchFamily="34" charset="0"/>
              </a:rPr>
              <a:t>Dostępność – możliwość korzystania z infrastruktury, transportu, technologii i systemów informacyjno-komunikacyjnych oraz produktów i usług. </a:t>
            </a:r>
            <a:br>
              <a:rPr lang="pl-PL" sz="5600" kern="0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pl-PL" sz="5600" kern="0" dirty="0">
                <a:latin typeface="Calibri" panose="020F0502020204030204" pitchFamily="34" charset="0"/>
                <a:ea typeface="Calibri" panose="020F0502020204030204" pitchFamily="34" charset="0"/>
              </a:rPr>
              <a:t>Pozwala ona w szczególności osobom z niepełnosprawnościami i osobom starszym na korzystanie z nich na zasadzie równości z innymi osobami. </a:t>
            </a:r>
            <a:br>
              <a:rPr lang="pl-PL" sz="5600" kern="0" dirty="0"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pl-PL" altLang="pl-PL" sz="5600" kern="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fontAlgn="base">
              <a:lnSpc>
                <a:spcPct val="12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pl-PL" altLang="pl-PL" sz="6400" b="1" kern="0" dirty="0">
                <a:latin typeface="Calibri" panose="020F0502020204030204" pitchFamily="34" charset="0"/>
                <a:ea typeface="Calibri" panose="020F0502020204030204" pitchFamily="34" charset="0"/>
              </a:rPr>
              <a:t>Zasady równości kobiet i mężczyzn </a:t>
            </a:r>
          </a:p>
          <a:p>
            <a:pPr fontAlgn="base">
              <a:lnSpc>
                <a:spcPct val="12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pl-PL" sz="5600" kern="0" dirty="0">
                <a:latin typeface="Calibri" panose="020F0502020204030204" pitchFamily="34" charset="0"/>
                <a:ea typeface="Calibri" panose="020F0502020204030204" pitchFamily="34" charset="0"/>
              </a:rPr>
              <a:t>Projekt jest zgodny z zasadą równości kobiet i mężczyzn. Przez zgodność z tą zasadą należy rozumieć stworzenie takich mechanizmów, aby na żadnym etapie wdrażania projektu nie dochodziło do dyskryminacji i wykluczenia ze względu na płeć.</a:t>
            </a:r>
          </a:p>
          <a:p>
            <a:pPr fontAlgn="base">
              <a:lnSpc>
                <a:spcPct val="12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pl-PL" sz="5600" kern="0" dirty="0">
                <a:latin typeface="Calibri" panose="020F0502020204030204" pitchFamily="34" charset="0"/>
                <a:ea typeface="Calibri" panose="020F0502020204030204" pitchFamily="34" charset="0"/>
              </a:rPr>
              <a:t>Dążenie do wyrównywania szans kobiet i mężczyzn jest jednym z podstawowych praw Unii Europejskiej i ma swoje odzwierciedlenie w różnych dokumentach UE</a:t>
            </a:r>
            <a:br>
              <a:rPr lang="pl-PL" sz="5600" kern="0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pl-PL" sz="5600" kern="0" dirty="0">
                <a:latin typeface="Calibri" panose="020F0502020204030204" pitchFamily="34" charset="0"/>
                <a:ea typeface="Calibri" panose="020F0502020204030204" pitchFamily="34" charset="0"/>
              </a:rPr>
              <a:t> – traktatach, dyrektywach czy strategiach.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endParaRPr kumimoji="0" lang="pl-PL" altLang="pl-PL" sz="5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pl-PL" altLang="pl-PL" sz="5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linkClick r:id="rId2"/>
              </a:rPr>
              <a:t>https://www.funduszeeuropejskie.gov.pl/strony/o-funduszach/dokumenty/wytyczne-dotyczace-realizacji-zasad-rownosciowych-w-ramach-funduszy-unijnych-na-lata-2021-2027-1/</a:t>
            </a:r>
            <a:endParaRPr kumimoji="0" lang="pl-PL" altLang="pl-PL" sz="5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C4BD527-FC56-4E7E-A2DC-6C5A449077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16766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4C5ED71-7A9B-43AF-A596-42C5B7ADB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Terminarz naboru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0616AF00-F96C-4CD6-B8F7-0775388FA6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NFZ ogłosił drugi nabór do projektu grantowego w dniu 20 lutego 2026 r. </a:t>
            </a:r>
          </a:p>
          <a:p>
            <a:pPr lvl="1"/>
            <a:r>
              <a:rPr lang="pl-PL" dirty="0"/>
              <a:t>Termin składania wniosków:</a:t>
            </a:r>
          </a:p>
          <a:p>
            <a:pPr lvl="2"/>
            <a:r>
              <a:rPr lang="pl-PL" dirty="0"/>
              <a:t>Start: 6.03.2026 r., godz. 10:00</a:t>
            </a:r>
          </a:p>
          <a:p>
            <a:pPr lvl="2"/>
            <a:r>
              <a:rPr lang="pl-PL" dirty="0"/>
              <a:t>Koniec: 7.04.2026 r., godz. 23:59</a:t>
            </a:r>
          </a:p>
          <a:p>
            <a:pPr lvl="2"/>
            <a:endParaRPr lang="pl-PL" dirty="0"/>
          </a:p>
          <a:p>
            <a:r>
              <a:rPr lang="pl-PL" dirty="0"/>
              <a:t>Ocena wniosków rozpocznie się z dniem 8.04.2026 r. i może trwać maksymalnie 90 dni kalendarzowych. </a:t>
            </a:r>
          </a:p>
          <a:p>
            <a:endParaRPr lang="pl-PL" dirty="0"/>
          </a:p>
          <a:p>
            <a:r>
              <a:rPr lang="pl-PL" dirty="0"/>
              <a:t>Alokacja: 450 mln zł.</a:t>
            </a:r>
          </a:p>
          <a:p>
            <a:pPr lvl="1"/>
            <a:r>
              <a:rPr lang="pl-PL" dirty="0"/>
              <a:t>Może ulec zmianie za zgodą IP.</a:t>
            </a:r>
          </a:p>
        </p:txBody>
      </p:sp>
    </p:spTree>
    <p:extLst>
      <p:ext uri="{BB962C8B-B14F-4D97-AF65-F5344CB8AC3E}">
        <p14:creationId xmlns:p14="http://schemas.microsoft.com/office/powerpoint/2010/main" val="12980399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1694B40-AA97-4AF0-B679-133C4F3757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l-PL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Odporność infrastruktury na zmiany klimatu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sz="1800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zostanie wsparty podmiot POZ, którego projekt infrastrukturalny będzie zgodny z art. 73 ust. 2 lit. j) CPR, tj. odporny na zmiany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pl-PL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sz="18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Zgodność projektu z klauzulą niedyskryminacyjną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zostanie wsparty podmiot POZ, którego projekt </a:t>
            </a:r>
            <a:r>
              <a:rPr lang="pl-PL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jest zgodny z wymogami klauzuli niedyskryminacyjnej, która stanowi, że wsparcie ze środków polityki spójności będzie udzielane wyłącznie projektom i beneficjentom, którzy przestrzegają przepisów antydyskryminacyjnych, o których mowa w art. 9 ust. 3 Rozporządzenia PE i Rady nr 2021/1060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kern="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(należy zweryfikować uchwały JST – podmiotów tworzących)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BCF334D-3F4E-4093-933A-A1526FE783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40</a:t>
            </a:fld>
            <a:endParaRPr lang="pl-PL" dirty="0"/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188927B0-B6BD-4296-8A2D-0B05895E23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5525" y="900113"/>
            <a:ext cx="8640763" cy="10795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1007943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r>
              <a:rPr lang="pl-PL" dirty="0"/>
              <a:t>Kryteria obligatoryjne</a:t>
            </a:r>
          </a:p>
        </p:txBody>
      </p:sp>
    </p:spTree>
    <p:extLst>
      <p:ext uri="{BB962C8B-B14F-4D97-AF65-F5344CB8AC3E}">
        <p14:creationId xmlns:p14="http://schemas.microsoft.com/office/powerpoint/2010/main" val="299484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64CD90-4997-475E-86FC-457CACA0C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Kryteria rankingujące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4BFD7CE-C5F2-4BDC-8DA5-6CC074E808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1800" b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Wsparcie podmiotów POZ w celu realizacji świadczeń w budżecie powierzonym opieki koordynowanej</a:t>
            </a:r>
            <a:r>
              <a:rPr lang="pl-PL" sz="1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Na dzień złożenia wniosku podmiot musi mieć zawartą umowę  lub obliguje się do jej zawarcia do dnia podpisania umowy o powierzenie grantu na udzielanie świadczeń w BP OK:</a:t>
            </a:r>
          </a:p>
          <a:p>
            <a:pPr lvl="1"/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grup dziedzinowych – 10 pkt</a:t>
            </a:r>
          </a:p>
          <a:p>
            <a:pPr lvl="1"/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grupy dziedzinowe – 8 pkt</a:t>
            </a:r>
          </a:p>
          <a:p>
            <a:pPr lvl="1"/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grupy dziedzinowe – 7 pkt</a:t>
            </a:r>
          </a:p>
          <a:p>
            <a:pPr lvl="1"/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grupy dziedzinowe – 6 pkt </a:t>
            </a:r>
          </a:p>
          <a:p>
            <a:pPr lvl="1"/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grupa dziedzinowa – 5 pkt</a:t>
            </a:r>
          </a:p>
          <a:p>
            <a:pPr marL="503971" lvl="1" indent="0">
              <a:buNone/>
            </a:pPr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5CBE854-430A-440A-A5F2-EF87757B36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189413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6DAFFDE-B90C-423F-9E01-ABA1AE450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1800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Wsparcie działań z zakresu rozszerzenia diagnostyki.</a:t>
            </a:r>
          </a:p>
          <a:p>
            <a:pPr lvl="1"/>
            <a:r>
              <a:rPr lang="pl-PL" kern="0" dirty="0">
                <a:latin typeface="Calibri" panose="020F0502020204030204" pitchFamily="34" charset="0"/>
              </a:rPr>
              <a:t>Podmiot deklaruje, że w wyniku realizacji projektu zwiększy zakres diagnostyki  w terminie 6 mc od dnia zawarcia umowy w BP OK.</a:t>
            </a:r>
          </a:p>
          <a:p>
            <a:pPr lvl="2"/>
            <a:r>
              <a:rPr lang="pl-PL" kern="0" dirty="0">
                <a:latin typeface="Calibri" panose="020F0502020204030204" pitchFamily="34" charset="0"/>
              </a:rPr>
              <a:t>TAK – 1 pkt</a:t>
            </a:r>
          </a:p>
          <a:p>
            <a:pPr lvl="2"/>
            <a:r>
              <a:rPr lang="pl-PL" kern="0" dirty="0">
                <a:latin typeface="Calibri" panose="020F0502020204030204" pitchFamily="34" charset="0"/>
              </a:rPr>
              <a:t>NIE – 0 pkt</a:t>
            </a: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D324F9B-E27D-4135-A793-AE5C4A9D13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42</a:t>
            </a:fld>
            <a:endParaRPr lang="pl-PL" dirty="0"/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A70ACE23-D86E-4B95-8165-F28507A08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900113"/>
            <a:ext cx="8640763" cy="1079500"/>
          </a:xfrm>
        </p:spPr>
        <p:txBody>
          <a:bodyPr/>
          <a:lstStyle/>
          <a:p>
            <a:r>
              <a:rPr lang="pl-PL" dirty="0"/>
              <a:t>Kryteria rankingujące</a:t>
            </a:r>
          </a:p>
        </p:txBody>
      </p:sp>
    </p:spTree>
    <p:extLst>
      <p:ext uri="{BB962C8B-B14F-4D97-AF65-F5344CB8AC3E}">
        <p14:creationId xmlns:p14="http://schemas.microsoft.com/office/powerpoint/2010/main" val="7578452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8E4AFF9-2E63-4429-AC0B-724239DE0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Kryteria rankingujące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408DAED-0644-4BE8-957F-73282C0BF2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18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Wsparcie podmiotów POZ na obszarach z ograniczeniem dostępu do POZ.</a:t>
            </a:r>
          </a:p>
          <a:p>
            <a:pPr lvl="1"/>
            <a:r>
              <a:rPr lang="pl-PL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Dane MUŚ </a:t>
            </a:r>
            <a:r>
              <a:rPr lang="pl-PL" kern="0" dirty="0">
                <a:latin typeface="Calibri" panose="020F0502020204030204" pitchFamily="34" charset="0"/>
                <a:ea typeface="Calibri" panose="020F0502020204030204" pitchFamily="34" charset="0"/>
              </a:rPr>
              <a:t>działa na obszarze:</a:t>
            </a:r>
          </a:p>
          <a:p>
            <a:pPr lvl="2"/>
            <a:r>
              <a:rPr lang="pl-PL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Gminy miejskiej – 2 pkt</a:t>
            </a:r>
          </a:p>
          <a:p>
            <a:pPr lvl="2"/>
            <a:r>
              <a:rPr lang="pl-PL" kern="0" dirty="0">
                <a:latin typeface="Calibri" panose="020F0502020204030204" pitchFamily="34" charset="0"/>
                <a:ea typeface="Calibri" panose="020F0502020204030204" pitchFamily="34" charset="0"/>
              </a:rPr>
              <a:t>Gminy miejsko – wiejskiej – 4 pkt</a:t>
            </a:r>
          </a:p>
          <a:p>
            <a:pPr lvl="2"/>
            <a:r>
              <a:rPr lang="pl-PL" kern="0" dirty="0">
                <a:latin typeface="Calibri" panose="020F0502020204030204" pitchFamily="34" charset="0"/>
                <a:ea typeface="Calibri" panose="020F0502020204030204" pitchFamily="34" charset="0"/>
              </a:rPr>
              <a:t>Gminy wiejskiej – 12 pkt</a:t>
            </a:r>
          </a:p>
          <a:p>
            <a:pPr lvl="2"/>
            <a:r>
              <a:rPr lang="pl-PL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Obszar białej plam</a:t>
            </a:r>
            <a:r>
              <a:rPr lang="pl-PL" kern="0" dirty="0">
                <a:latin typeface="Calibri" panose="020F0502020204030204" pitchFamily="34" charset="0"/>
                <a:ea typeface="Calibri" panose="020F0502020204030204" pitchFamily="34" charset="0"/>
              </a:rPr>
              <a:t>y – tj. gmina bez dostępu do lekarza POZ – 16 pkt</a:t>
            </a:r>
            <a:endParaRPr lang="pl-PL" kern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D587443-6ED7-42AC-B079-ECC74C9BD0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702175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D3C79BC-596A-4F36-9F24-988C5B450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Kryteria rankingujące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FA8C968-C2D9-4E4B-9BC0-8FBA21FEE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1800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Wsparcie działań z zakresu telemedycyny</a:t>
            </a:r>
          </a:p>
          <a:p>
            <a:pPr lvl="1"/>
            <a:r>
              <a:rPr lang="pl-PL" kern="0" dirty="0">
                <a:latin typeface="Calibri" panose="020F0502020204030204" pitchFamily="34" charset="0"/>
              </a:rPr>
              <a:t>Podmiot deklaruje działania z zakresu telemedycyny we współpracy z AOS lub szpitalem:</a:t>
            </a:r>
          </a:p>
          <a:p>
            <a:pPr lvl="2"/>
            <a:r>
              <a:rPr lang="pl-PL" kern="0" dirty="0">
                <a:latin typeface="Calibri" panose="020F0502020204030204" pitchFamily="34" charset="0"/>
              </a:rPr>
              <a:t>TAK – 2 pkt</a:t>
            </a:r>
          </a:p>
          <a:p>
            <a:pPr lvl="2"/>
            <a:r>
              <a:rPr lang="pl-PL" kern="0" dirty="0">
                <a:latin typeface="Calibri" panose="020F0502020204030204" pitchFamily="34" charset="0"/>
              </a:rPr>
              <a:t>NIE – 0 pkt</a:t>
            </a:r>
          </a:p>
          <a:p>
            <a:pPr marL="1007943" lvl="2" indent="0">
              <a:buNone/>
            </a:pPr>
            <a:endParaRPr lang="pl-PL" kern="0" dirty="0">
              <a:latin typeface="Calibri" panose="020F0502020204030204" pitchFamily="34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7E1F4C1-7183-46A7-9D07-A6E13FB778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145241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34A2466-A672-47CC-BE1A-633B06C05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Kryteria rankingujące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F49745-1049-41CB-B4B6-39ED589813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1800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Wsparcie działań z zakresu realizacji programów profilaktycznych.</a:t>
            </a:r>
          </a:p>
          <a:p>
            <a:pPr lvl="1"/>
            <a:r>
              <a:rPr lang="pl-PL" kern="0" dirty="0">
                <a:latin typeface="Calibri" panose="020F0502020204030204" pitchFamily="34" charset="0"/>
              </a:rPr>
              <a:t>Podmiot zakłada </a:t>
            </a:r>
            <a:r>
              <a:rPr lang="pl-PL" sz="1800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zwiększenie liczby realizowanych działań profilaktycznych poprzez wdrożenie planów działań profilaktycznych. Warunkiem przyznania punktu jest przedłożenie planu działań profilaktycznych, stanowiącego załącznik do Wniosku.</a:t>
            </a:r>
          </a:p>
          <a:p>
            <a:pPr lvl="2"/>
            <a:r>
              <a:rPr lang="pl-PL" kern="0" dirty="0">
                <a:latin typeface="Calibri" panose="020F0502020204030204" pitchFamily="34" charset="0"/>
              </a:rPr>
              <a:t>Tak – 1 pkt</a:t>
            </a:r>
          </a:p>
          <a:p>
            <a:pPr lvl="2"/>
            <a:r>
              <a:rPr lang="pl-PL" kern="0" dirty="0">
                <a:latin typeface="Calibri" panose="020F0502020204030204" pitchFamily="34" charset="0"/>
              </a:rPr>
              <a:t>Nie – 0 pkt</a:t>
            </a:r>
          </a:p>
          <a:p>
            <a:pPr lvl="2"/>
            <a:endParaRPr lang="pl-PL" kern="0" dirty="0">
              <a:latin typeface="Calibri" panose="020F0502020204030204" pitchFamily="34" charset="0"/>
            </a:endParaRPr>
          </a:p>
          <a:p>
            <a:r>
              <a:rPr lang="pl-PL" kern="0" dirty="0">
                <a:latin typeface="Calibri" panose="020F0502020204030204" pitchFamily="34" charset="0"/>
              </a:rPr>
              <a:t>Do wniosku należy załączyć Plan Działań Profilaktycznych wypracowany w podmiocie (wzór dostępny na stronie internetowej projektu)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5485910-D82B-4095-A470-64D099FCE3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43514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34A2466-A672-47CC-BE1A-633B06C05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Kryteria rankingujące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F49745-1049-41CB-B4B6-39ED589813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1800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Wsparcie działań z zakresu wzmocnienia infrastruktury POZ.</a:t>
            </a:r>
          </a:p>
          <a:p>
            <a:pPr lvl="1"/>
            <a:r>
              <a:rPr lang="pl-PL" kern="0" dirty="0">
                <a:latin typeface="Calibri" panose="020F0502020204030204" pitchFamily="34" charset="0"/>
              </a:rPr>
              <a:t>Podmiot zakłada kompleksowość wsparcia w zakresie </a:t>
            </a:r>
            <a:r>
              <a:rPr lang="pl-PL" sz="1800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rozwój infrastruktury, w tym cyfryzację placówki.</a:t>
            </a:r>
          </a:p>
          <a:p>
            <a:pPr lvl="2"/>
            <a:r>
              <a:rPr lang="pl-PL" kern="0" dirty="0">
                <a:latin typeface="Calibri" panose="020F0502020204030204" pitchFamily="34" charset="0"/>
              </a:rPr>
              <a:t>TAK – 1 pkt</a:t>
            </a:r>
          </a:p>
          <a:p>
            <a:pPr lvl="2"/>
            <a:r>
              <a:rPr lang="pl-PL" kern="0" dirty="0">
                <a:latin typeface="Calibri" panose="020F0502020204030204" pitchFamily="34" charset="0"/>
              </a:rPr>
              <a:t>NIE – 0 pkt</a:t>
            </a:r>
          </a:p>
          <a:p>
            <a:pPr marL="1007943" lvl="2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5485910-D82B-4095-A470-64D099FCE3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504260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34A2466-A672-47CC-BE1A-633B06C05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Kryteria rankingujące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F49745-1049-41CB-B4B6-39ED589813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18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Kompleksowość udzielania świadczeń gwarantowanych POZ</a:t>
            </a:r>
          </a:p>
          <a:p>
            <a:pPr lvl="1">
              <a:lnSpc>
                <a:spcPct val="115000"/>
              </a:lnSpc>
              <a:spcAft>
                <a:spcPts val="800"/>
              </a:spcAft>
            </a:pPr>
            <a:r>
              <a:rPr lang="pl-PL" kern="0" dirty="0">
                <a:latin typeface="Calibri" panose="020F0502020204030204" pitchFamily="34" charset="0"/>
              </a:rPr>
              <a:t>Podmiot udziela świadczeń </a:t>
            </a: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ramach POZ w przedmiocie:</a:t>
            </a:r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lnSpc>
                <a:spcPct val="115000"/>
              </a:lnSpc>
              <a:spcAft>
                <a:spcPts val="800"/>
              </a:spcAft>
            </a:pP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świadczenia lekarza POZ, lub</a:t>
            </a:r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lnSpc>
                <a:spcPct val="115000"/>
              </a:lnSpc>
              <a:spcAft>
                <a:spcPts val="800"/>
              </a:spcAft>
            </a:pP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świadczenia pielęgniarki POZ, lub</a:t>
            </a:r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lnSpc>
                <a:spcPct val="115000"/>
              </a:lnSpc>
              <a:spcAft>
                <a:spcPts val="800"/>
              </a:spcAft>
            </a:pP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świadczenia położnej POZ.</a:t>
            </a:r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03971" lvl="1" indent="0">
              <a:buNone/>
            </a:pPr>
            <a:r>
              <a:rPr lang="pl-PL" dirty="0"/>
              <a:t>Posiadanie 2 zakresów – 1 pkt</a:t>
            </a:r>
          </a:p>
          <a:p>
            <a:pPr marL="503971" lvl="1" indent="0">
              <a:buNone/>
            </a:pPr>
            <a:r>
              <a:rPr lang="pl-PL" dirty="0"/>
              <a:t>Posiadanie wszystkich zakresów – 2 pkt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5485910-D82B-4095-A470-64D099FCE3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90621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34A2466-A672-47CC-BE1A-633B06C05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Kryteria rankingujące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F49745-1049-41CB-B4B6-39ED589813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1800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Wsparcie podmiotów POZ zapewniających wysoką jakość świadczeń.</a:t>
            </a:r>
          </a:p>
          <a:p>
            <a:pPr lvl="1"/>
            <a:r>
              <a:rPr lang="pl-PL" kern="0" dirty="0">
                <a:latin typeface="Calibri" panose="020F0502020204030204" pitchFamily="34" charset="0"/>
              </a:rPr>
              <a:t>Podmiot posiada aktualny certyfikat akredytacji:</a:t>
            </a:r>
          </a:p>
          <a:p>
            <a:pPr lvl="2"/>
            <a:r>
              <a:rPr lang="pl-PL" kern="0" dirty="0">
                <a:latin typeface="Calibri" panose="020F0502020204030204" pitchFamily="34" charset="0"/>
              </a:rPr>
              <a:t>TAK: 1 pkt</a:t>
            </a:r>
          </a:p>
          <a:p>
            <a:pPr lvl="2"/>
            <a:r>
              <a:rPr lang="pl-PL" kern="0" dirty="0">
                <a:latin typeface="Calibri" panose="020F0502020204030204" pitchFamily="34" charset="0"/>
              </a:rPr>
              <a:t>NIE: 0 pkt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5485910-D82B-4095-A470-64D099FCE3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574398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34A2466-A672-47CC-BE1A-633B06C05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Kryteria rankingujące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F49745-1049-41CB-B4B6-39ED589813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sz="1800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Wsparcie podmiotów POZ zapewniających dodatkowe rozwiązania dla osób z niepełnosprawnościami</a:t>
            </a:r>
          </a:p>
          <a:p>
            <a:pPr lvl="1"/>
            <a:r>
              <a:rPr lang="pl-PL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podmiot POZ, którzy zapewnia/w wyniku realizacji projektu zapewni dostęp do rozwiązań dla osób ze szczególnymi potrzebami, które wykraczają poza wymogi minimalne (obligatoryjne) zawarte w dokumencie Standard dostępności dla POZ wypracowanym w ramach rządowego programu „Dostępność Plus”. Podmiot zapewni w ramach projektu tzw. </a:t>
            </a:r>
            <a:r>
              <a:rPr lang="pl-PL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rozwiązania ponadstandardowe </a:t>
            </a:r>
            <a:r>
              <a:rPr lang="pl-PL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(wykraczające poza standardy obligatoryjne) co musi przekładać się na realną poprawę dostępu osób ze szczególnymi potrzebami do powstałej infrastruktury i stanowić </a:t>
            </a:r>
            <a:r>
              <a:rPr lang="pl-PL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ymogi minimalne to wymogi oznaczone w dokumencie Standard dostępności dla POZ (wersja zatwierdzona styczeń 2022, dostępna pod linkiem: </a:t>
            </a:r>
            <a:r>
              <a:rPr lang="pl-PL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 tooltip="https://zdrowie.gov.pl/uploads/pub/pages/page_1103/text_images/standard%20dost%c4%99pno%c5%9bci%20poz.pdf)"/>
              </a:rPr>
              <a:t>https://zdrowie.gov.pl/uploads/pub/pages/page_1103/text_images/Standard%20dost%C4%99pno%C5%9Bci%20POZ.pdf)</a:t>
            </a: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jako wymogi wynikające z ustawy o dostępności tj. obowiązkowe (UO) i dodatkowe (UD), co do zasady wszystkie wskazane w ten sposób rozwiązania ściśle wynikają z ustawy z 19 lipca 2019 r. o zapewnieniu dostępności osobom ze szczególnymi potrzebami:</a:t>
            </a:r>
          </a:p>
          <a:p>
            <a:pPr lvl="2"/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TAK: 1 pkt</a:t>
            </a:r>
          </a:p>
          <a:p>
            <a:pPr lvl="2"/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NIE: 0 pkt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5485910-D82B-4095-A470-64D099FCE3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81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E2C16DF-989D-4F23-B3B8-ADDFFDD38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Kto może wnioskować o przyznanie grantu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DC30D11-D9DA-49A4-8F32-FB7BE6325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7" y="1475581"/>
            <a:ext cx="8640382" cy="5328592"/>
          </a:xfrm>
        </p:spPr>
        <p:txBody>
          <a:bodyPr>
            <a:normAutofit lnSpcReduction="10000"/>
          </a:bodyPr>
          <a:lstStyle/>
          <a:p>
            <a:pPr marL="593090" algn="just">
              <a:lnSpc>
                <a:spcPct val="150000"/>
              </a:lnSpc>
              <a:tabLst>
                <a:tab pos="822325" algn="l"/>
              </a:tabLst>
            </a:pPr>
            <a:r>
              <a:rPr lang="pl-PL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Wnioskodawca</a:t>
            </a:r>
            <a:r>
              <a:rPr lang="pl-PL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podmiot, który złożył Wniosek i ubiega się o powierzenie grantu, będący </a:t>
            </a:r>
            <a:r>
              <a:rPr lang="pl-PL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podmiotem leczniczym </a:t>
            </a:r>
            <a:r>
              <a:rPr lang="pl-PL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 rozumieniu ustawy z dnia 15 kwietnia 2011 r. o działalności leczniczej (Dz. U. z 2025 r. poz. 450, z </a:t>
            </a:r>
            <a:r>
              <a:rPr lang="pl-PL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późn</a:t>
            </a:r>
            <a:r>
              <a:rPr lang="pl-PL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zm.), </a:t>
            </a:r>
            <a:r>
              <a:rPr lang="pl-PL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realizujący świadczenia POZ z zakresu co najmniej lekarza POZ</a:t>
            </a:r>
            <a:r>
              <a:rPr lang="pl-PL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który posiada zawartą z NFZ </a:t>
            </a:r>
            <a:r>
              <a:rPr lang="pl-PL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umowę o udzielanie świadczeń</a:t>
            </a:r>
            <a:r>
              <a:rPr lang="pl-PL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opieki zdrowotnej finansowanych ze środków publicznych w zakresie POZ obowiązującą w okresie realizacji projektu grantowego i jego trwałości albo zobowiąże się do jej posiadania najpóźniej w dniu zawarcia Umowy na ww. okres, a  w przypadku podmiotu leczniczego będącego przedsiębiorcą – podmiot, który na dzień złożenia Wniosku oraz podpisania Umowy:</a:t>
            </a:r>
            <a:endParaRPr lang="pl-PL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143000" lvl="2" indent="-228600" algn="just">
              <a:lnSpc>
                <a:spcPct val="150000"/>
              </a:lnSpc>
              <a:buFont typeface="+mj-lt"/>
              <a:buAutoNum type="alphaLcParenR"/>
              <a:tabLst>
                <a:tab pos="822325" algn="l"/>
              </a:tabLst>
            </a:pPr>
            <a:r>
              <a:rPr lang="pl-PL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wykonuje działalność gospodarczą,</a:t>
            </a:r>
            <a:endParaRPr lang="pl-PL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143000" lvl="2" indent="-228600" algn="just">
              <a:lnSpc>
                <a:spcPct val="150000"/>
              </a:lnSpc>
              <a:buFont typeface="+mj-lt"/>
              <a:buAutoNum type="alphaLcParenR"/>
              <a:tabLst>
                <a:tab pos="822325" algn="l"/>
              </a:tabLst>
            </a:pPr>
            <a:r>
              <a:rPr lang="pl-PL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 zaprzestał ani nie zawiesił prowadzenia działalności gospodarczej, ani jej zawieszenia,</a:t>
            </a:r>
            <a:endParaRPr lang="pl-PL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143000" lvl="2" indent="-228600" algn="just">
              <a:lnSpc>
                <a:spcPct val="150000"/>
              </a:lnSpc>
              <a:buFont typeface="+mj-lt"/>
              <a:buAutoNum type="alphaLcParenR"/>
              <a:tabLst>
                <a:tab pos="822325" algn="l"/>
              </a:tabLst>
            </a:pPr>
            <a:r>
              <a:rPr lang="pl-PL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rozwiązania spółki na podstawie ustawy z dnia 15 września 2000 r. – Kodeks Spółek Handlowych (Dz. U. z 2024. poz. 18, z </a:t>
            </a:r>
            <a:r>
              <a:rPr lang="pl-PL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późn</a:t>
            </a:r>
            <a:r>
              <a:rPr lang="pl-PL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zm.) </a:t>
            </a:r>
            <a:endParaRPr lang="pl-PL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143000" lvl="2" indent="-228600" algn="just">
              <a:lnSpc>
                <a:spcPct val="150000"/>
              </a:lnSpc>
              <a:buFont typeface="+mj-lt"/>
              <a:buAutoNum type="alphaLcParenR"/>
              <a:tabLst>
                <a:tab pos="822325" algn="l"/>
              </a:tabLst>
            </a:pPr>
            <a:r>
              <a:rPr lang="pl-PL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 jest uczestnikiem postępowania upadłościowego na podstawie ustawy z dnia 28 lutego 2003 r. – Prawo upadłościowe (Dz. U. z 2025 r. poz. 614, z </a:t>
            </a:r>
            <a:r>
              <a:rPr lang="pl-PL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późn</a:t>
            </a:r>
            <a:r>
              <a:rPr lang="pl-PL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zm.) albo restrukturyzacyjnego na podstawie ustawy z dnia 15 maja 2015 r. – Prawo restrukturyzacyjne (Dz. U. z 2024 r. poz. 1428, z </a:t>
            </a:r>
            <a:r>
              <a:rPr lang="pl-PL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późn</a:t>
            </a:r>
            <a:r>
              <a:rPr lang="pl-PL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zm.).</a:t>
            </a:r>
          </a:p>
          <a:p>
            <a:pPr marL="135057" indent="-228600" algn="just">
              <a:lnSpc>
                <a:spcPct val="150000"/>
              </a:lnSpc>
              <a:buFont typeface="Wingdings" panose="05000000000000000000" pitchFamily="2" charset="2"/>
              <a:buChar char="Ø"/>
              <a:tabLst>
                <a:tab pos="822325" algn="l"/>
              </a:tabLst>
            </a:pPr>
            <a:r>
              <a:rPr lang="pl-PL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Czy podmiot w dniu wnioskowania o powierzenie grantu musi mieć zawartą umowę w POZ z NFZ?</a:t>
            </a:r>
          </a:p>
          <a:p>
            <a:pPr marL="410428" lvl="1" indent="0" algn="just">
              <a:lnSpc>
                <a:spcPct val="150000"/>
              </a:lnSpc>
              <a:buNone/>
              <a:tabLst>
                <a:tab pos="822325" algn="l"/>
              </a:tabLst>
            </a:pPr>
            <a:r>
              <a:rPr lang="pl-PL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 – umowę należy mieć zawartą w dniu podpisania umowy o powierzenie grantu</a:t>
            </a:r>
          </a:p>
          <a:p>
            <a:pPr marL="135057" indent="-228600" algn="just">
              <a:lnSpc>
                <a:spcPct val="150000"/>
              </a:lnSpc>
              <a:buFont typeface="Wingdings" panose="05000000000000000000" pitchFamily="2" charset="2"/>
              <a:buChar char="Ø"/>
              <a:tabLst>
                <a:tab pos="822325" algn="l"/>
              </a:tabLst>
            </a:pPr>
            <a:r>
              <a:rPr lang="pl-PL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Jaki okres ważności umów o udzielanie świadczeń w POZ jest niezbędny do zwarcia umowy o powierzenie grantu?</a:t>
            </a:r>
          </a:p>
          <a:p>
            <a:pPr marL="410428" lvl="1" indent="0" algn="just">
              <a:lnSpc>
                <a:spcPct val="150000"/>
              </a:lnSpc>
              <a:buNone/>
              <a:tabLst>
                <a:tab pos="822325" algn="l"/>
              </a:tabLst>
            </a:pPr>
            <a:r>
              <a:rPr lang="pl-PL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Okres obejmujący realizację projektu oraz okres trwałości – obecnie do 30.06.2033 r. </a:t>
            </a:r>
            <a:endParaRPr lang="pl-PL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4243C44-B97C-40ED-BA14-465963D6BE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149804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34A2466-A672-47CC-BE1A-633B06C05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Kryteria rankingujące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F49745-1049-41CB-B4B6-39ED589813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Premiowanie podmiotów POZ uczestniczących w procesie  podnoszenia świadomości i promocji działań  antydyskryminacyjnych</a:t>
            </a:r>
            <a:endParaRPr lang="pl-PL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pl-PL" sz="1800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podmiot POZ, zapewnia/w wyniku realizacji projektu zapewni prowadzenie działań edukacyjnych i informacyjnych mających na celu podnoszenie świadomości i kompetencji personelu medycznego w odniesieniu do potrzeb grup osób narażonych na dyskryminację w placówkach ochrony zdrowia, a grupy te zostały ujęte w postanowieniach programu </a:t>
            </a:r>
            <a:r>
              <a:rPr lang="pl-PL" sz="1800" kern="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FEnIKS</a:t>
            </a:r>
            <a:r>
              <a:rPr lang="pl-PL" sz="1800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(priorytet VI) oraz analizie równościowej sporządzonej dla priorytetu VI </a:t>
            </a:r>
            <a:r>
              <a:rPr lang="pl-PL" sz="1800" kern="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FEnIKS</a:t>
            </a:r>
            <a:r>
              <a:rPr lang="pl-PL" sz="1800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.:</a:t>
            </a:r>
          </a:p>
          <a:p>
            <a:pPr lvl="2"/>
            <a:r>
              <a:rPr lang="pl-PL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TAK: 1 pkt</a:t>
            </a:r>
          </a:p>
          <a:p>
            <a:pPr lvl="2"/>
            <a:r>
              <a:rPr lang="pl-PL" kern="0" dirty="0">
                <a:latin typeface="Calibri" panose="020F0502020204030204" pitchFamily="34" charset="0"/>
                <a:ea typeface="Calibri" panose="020F0502020204030204" pitchFamily="34" charset="0"/>
              </a:rPr>
              <a:t>NIE: 0 pkt</a:t>
            </a:r>
          </a:p>
          <a:p>
            <a:r>
              <a:rPr lang="pl-PL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Podmiot ma obowiązek załączyć plan działań antydyskryminacyjnych (opracowany przez siebie).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5485910-D82B-4095-A470-64D099FCE3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7327665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34A2466-A672-47CC-BE1A-633B06C05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Kryteria rankingujące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F49745-1049-41CB-B4B6-39ED589813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1800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Premiowanie podmiotów POZ realizujących działania, które są komplementarne do innych projektów finansowanych ze środków UE (również realizowanych we wcześniejszych okresach programowania), ze środków krajowych lub innych źródeł.</a:t>
            </a:r>
          </a:p>
          <a:p>
            <a:pPr lvl="1"/>
            <a:r>
              <a:rPr lang="pl-PL" kern="0" dirty="0">
                <a:latin typeface="Calibri" panose="020F0502020204030204" pitchFamily="34" charset="0"/>
              </a:rPr>
              <a:t>Podmiot realizuje  lub będzie realizował projekty komplementarne do naszego w zakresie POZ.</a:t>
            </a:r>
          </a:p>
          <a:p>
            <a:pPr lvl="2"/>
            <a:r>
              <a:rPr lang="pl-PL" kern="0" dirty="0">
                <a:latin typeface="Calibri" panose="020F0502020204030204" pitchFamily="34" charset="0"/>
              </a:rPr>
              <a:t>TAK: 1 pkt</a:t>
            </a:r>
          </a:p>
          <a:p>
            <a:pPr lvl="2"/>
            <a:r>
              <a:rPr lang="pl-PL" kern="0" dirty="0">
                <a:latin typeface="Calibri" panose="020F0502020204030204" pitchFamily="34" charset="0"/>
              </a:rPr>
              <a:t>NIE: 0 pkt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5485910-D82B-4095-A470-64D099FCE3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5538357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85145E7-BD8D-4726-B5D9-1FF46A191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Kryteria rankingujące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E84F7C6-9D99-41CF-A1AF-C5806E67C2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1800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Zastosowanie elementów z zakresu gospodarki o obiegu zamkniętym, poprawy efektywności energetycznej, OZE, ochrony przyrody (w tym różnorodności biologicznej) oraz adaptacji do zmian klimatu.</a:t>
            </a:r>
          </a:p>
          <a:p>
            <a:pPr lvl="1"/>
            <a:r>
              <a:rPr lang="pl-PL" kern="0" dirty="0">
                <a:latin typeface="Calibri" panose="020F0502020204030204" pitchFamily="34" charset="0"/>
                <a:ea typeface="Calibri" panose="020F0502020204030204" pitchFamily="34" charset="0"/>
              </a:rPr>
              <a:t>Zastosowane zostaną rozwiązania w zakresie odporności i adaptacji do zmian klimatu</a:t>
            </a:r>
          </a:p>
          <a:p>
            <a:pPr lvl="2"/>
            <a:r>
              <a:rPr lang="pl-PL" kern="0" dirty="0">
                <a:latin typeface="Calibri" panose="020F0502020204030204" pitchFamily="34" charset="0"/>
                <a:ea typeface="Calibri" panose="020F0502020204030204" pitchFamily="34" charset="0"/>
              </a:rPr>
              <a:t>TAK: 1 pkt</a:t>
            </a:r>
          </a:p>
          <a:p>
            <a:pPr lvl="1"/>
            <a:r>
              <a:rPr lang="pl-PL" sz="1800" kern="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ramach projektu zostały zastosowane elementy w zakresie poprawy efektywności energetycznej lub OZE</a:t>
            </a:r>
          </a:p>
          <a:p>
            <a:pPr lvl="2"/>
            <a:r>
              <a:rPr lang="pl-PL" kern="0" dirty="0">
                <a:latin typeface="Calibri" panose="020F0502020204030204" pitchFamily="34" charset="0"/>
                <a:ea typeface="Calibri" panose="020F0502020204030204" pitchFamily="34" charset="0"/>
              </a:rPr>
              <a:t>TAK: 1 pkt</a:t>
            </a:r>
            <a:endParaRPr lang="pl-PL" kern="0" dirty="0">
              <a:effectLst/>
              <a:latin typeface="Segoe UI" panose="020B050204020402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pl-PL" sz="1800" kern="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ramach projektu nie zostały zastosowane elementy w zakresie gospodarki o obiegu zamkniętym, poprawy efektywności energetycznej, OZE, ochrony przyrody (w tym różnorodności biologicznej) oraz adaptacji do zmian klimatu</a:t>
            </a:r>
          </a:p>
          <a:p>
            <a:pPr lvl="2"/>
            <a:r>
              <a:rPr lang="pl-PL" kern="0" dirty="0">
                <a:latin typeface="Calibri" panose="020F0502020204030204" pitchFamily="34" charset="0"/>
                <a:ea typeface="Calibri" panose="020F0502020204030204" pitchFamily="34" charset="0"/>
              </a:rPr>
              <a:t>TAK: 1 pkt</a:t>
            </a:r>
          </a:p>
          <a:p>
            <a:pPr marL="1007943" lvl="2" indent="0">
              <a:buNone/>
            </a:pPr>
            <a:endParaRPr lang="pl-PL" kern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EF55CE2-E9FC-4521-8994-ED04557F73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2283438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EBFD187-400B-40FD-9C5C-F5898F26F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Kryteria rankingujące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DD834D5-682D-47D5-BFDC-C788FCE976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1800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Kompleksowy charakter projektu dla podmiotów poszkodowanych w powodzi</a:t>
            </a:r>
          </a:p>
          <a:p>
            <a:pPr lvl="1"/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podmiot, przewiduje różnorodne działania umożliwiające kompleksowe rozwiązanie zidentyfikowanych potrzeb wynikających z powodzi, która miała miejsce na obszarach, o których mowa w aktach wykonawczych wydanych na podstawie art. 2 ustawy z dnia 11 sierpnia 2011 r. o szczególnych zasadach odbudowy, remontów, przebudowy i rozbiórek obiektów budowlanych zniszczonych lub uszkodzonych w wyniku działania żywiołu (Dz. U. z 2024 r. poz. 1190).</a:t>
            </a:r>
          </a:p>
          <a:p>
            <a:pPr lvl="2"/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kategorie zakresu rzeczowego:	10 pkt</a:t>
            </a:r>
          </a:p>
          <a:p>
            <a:pPr lvl="2"/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kategorie zakresu rzeczowego:	9 pkt</a:t>
            </a:r>
          </a:p>
          <a:p>
            <a:pPr lvl="2"/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kategoria zakresu rzeczowego:	8 pkt</a:t>
            </a:r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89E7345-5300-46C2-BABD-1D3E502729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5741958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B195DBA-F8B0-48CC-8C73-B7D6BF304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Jak przygotować się do wyceny przedsięwzięcia?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8D874DA-568A-4D38-8E31-D31BB05CB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6" y="1547589"/>
            <a:ext cx="9144535" cy="5760640"/>
          </a:xfrm>
        </p:spPr>
        <p:txBody>
          <a:bodyPr>
            <a:normAutofit/>
          </a:bodyPr>
          <a:lstStyle/>
          <a:p>
            <a:r>
              <a:rPr lang="pl-PL" dirty="0"/>
              <a:t>Należy posiadać co najmniej 2 oferty w zakresie każdego sprzętu, który podmiot chce zakupić lub w zakresie prac budowlanych chce zrealizować.</a:t>
            </a:r>
          </a:p>
          <a:p>
            <a:pPr lvl="1"/>
            <a:r>
              <a:rPr lang="pl-PL" dirty="0"/>
              <a:t>Wydruki ze stron, cenniki internetowe, zapytania e-mailowe, oferty itp.</a:t>
            </a:r>
          </a:p>
          <a:p>
            <a:r>
              <a:rPr lang="pl-PL" dirty="0"/>
              <a:t>Do wyceny zaleca się przyjąć cenę:</a:t>
            </a:r>
          </a:p>
          <a:p>
            <a:pPr lvl="1"/>
            <a:r>
              <a:rPr lang="pl-PL" dirty="0"/>
              <a:t>najwyższą lub średnią.</a:t>
            </a:r>
          </a:p>
          <a:p>
            <a:r>
              <a:rPr lang="pl-PL" dirty="0"/>
              <a:t>Wycena musi znaleźć odzwierciedlenie w przedstawionym HRP.</a:t>
            </a:r>
          </a:p>
          <a:p>
            <a:r>
              <a:rPr lang="pl-PL" dirty="0"/>
              <a:t>Tryb dokonywania zakupów musi być zgodny z zaleceniami i przepisami dotyczącymi zamówień publicznych.</a:t>
            </a:r>
          </a:p>
          <a:p>
            <a:r>
              <a:rPr lang="pl-PL" u="sng" dirty="0"/>
              <a:t>Błędy w przygotowaniu zamówień lub ich procedowaniu są najczęstszymi przyczynami uznania wydatków za niekwalifikowalne.</a:t>
            </a:r>
          </a:p>
          <a:p>
            <a:r>
              <a:rPr lang="pl-PL" dirty="0"/>
              <a:t>Należy dobrze zaplanować wydatki w poszczególnych kategoriach. Na etapie realizacji umowy pewne zmiany mogą być dokonane, ale są ograniczenia.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7144C5C-4528-4612-88D9-943F1C1C51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9593682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27B7E9C-64B4-422E-B30D-86DE56B05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819" y="2555701"/>
            <a:ext cx="8640381" cy="1080001"/>
          </a:xfrm>
        </p:spPr>
        <p:txBody>
          <a:bodyPr>
            <a:normAutofit/>
          </a:bodyPr>
          <a:lstStyle/>
          <a:p>
            <a:pPr algn="ctr"/>
            <a:r>
              <a:rPr lang="pl-PL" sz="4800" dirty="0"/>
              <a:t>HRP - warsztat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AA398DB-0CBC-496D-9B3A-EA5B4448BC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5417421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0CD17717-5751-F730-50BD-CBB39F576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Wsparcie podstawowej opieki zdrowotnej (POZ)</a:t>
            </a:r>
          </a:p>
        </p:txBody>
      </p:sp>
      <p:pic>
        <p:nvPicPr>
          <p:cNvPr id="11" name="Symbol zastępczy obrazu 10">
            <a:extLst>
              <a:ext uri="{FF2B5EF4-FFF2-40B4-BE49-F238E27FC236}">
                <a16:creationId xmlns:a16="http://schemas.microsoft.com/office/drawing/2014/main" id="{97809A75-83C9-4DC1-AA7D-D3DA52D1318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87" b="18587"/>
          <a:stretch>
            <a:fillRect/>
          </a:stretch>
        </p:blipFill>
        <p:spPr>
          <a:xfrm>
            <a:off x="1025524" y="0"/>
            <a:ext cx="8640763" cy="5221288"/>
          </a:xfr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A8CFC-8CBA-42BE-ACFA-8A81630222C1}"/>
              </a:ext>
            </a:extLst>
          </p:cNvPr>
          <p:cNvSpPr txBox="1"/>
          <p:nvPr/>
        </p:nvSpPr>
        <p:spPr>
          <a:xfrm>
            <a:off x="2673350" y="3307834"/>
            <a:ext cx="53467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25994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0F28628-4CAC-4A98-B5F8-0E117AD5A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Podmiot poszkodowany w powodzi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7DDE20F-4B3C-4672-B831-1A9A4E2081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Wnioskodawca, który został dotknięty skutkami powodzi, która miała miejsce na obszarach, o których mowa w aktach wykonawczych wydanych na podstawie art. 2 ustawy z dnia 11 sierpnia 2011 r. o szczególnych zasadach odbudowy, remontów, przebudowy i rozbiórek obiektów budowlanych zniszczonych lub uszkodzonych w wyniku działania żywiołu, posiadający zaświadczenie od organu administracji rządowej lub samorządowej potwierdzające, że podmiot POZ we wskazanym MUŚ poniósł szkodę w wyniku ww. powodzi.</a:t>
            </a:r>
          </a:p>
          <a:p>
            <a:r>
              <a:rPr lang="pl-PL" dirty="0"/>
              <a:t>Podmiot musi przedstawić zaświadczenie od właściwego organu samorządu terytorialnego lub wojewody o fakcie pokrzywdzenia powodzią.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72B0357-AAB3-4F63-AEC9-DC795C77E4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59547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0BB4030-08B2-438B-942F-3730EEC91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0326" y="719837"/>
            <a:ext cx="8640381" cy="1080001"/>
          </a:xfrm>
        </p:spPr>
        <p:txBody>
          <a:bodyPr/>
          <a:lstStyle/>
          <a:p>
            <a:r>
              <a:rPr lang="pl-PL" dirty="0"/>
              <a:t>Limit możliwości otrzymania dofinansowania</a:t>
            </a:r>
            <a:br>
              <a:rPr lang="pl-PL" dirty="0"/>
            </a:b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4AB3000-01AC-4B44-864D-D45B28CCCA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7" y="1619597"/>
            <a:ext cx="8640382" cy="5040242"/>
          </a:xfrm>
        </p:spPr>
        <p:txBody>
          <a:bodyPr>
            <a:normAutofit lnSpcReduction="10000"/>
          </a:bodyPr>
          <a:lstStyle/>
          <a:p>
            <a:r>
              <a:rPr lang="pl-PL" dirty="0"/>
              <a:t>Podmiot POZ na dane MUŚ może otrzymać dofinansowanie:</a:t>
            </a:r>
          </a:p>
          <a:p>
            <a:pPr marL="352534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Grupa I – do 5 000 pacjentów na liście aktywnej – </a:t>
            </a:r>
            <a:r>
              <a:rPr lang="pl-PL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300 000,00 zł,</a:t>
            </a:r>
            <a:endParaRPr lang="pl-PL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Grupa II – od 5 001 do 10 000 pacjentów na liście aktywnej – </a:t>
            </a:r>
            <a:r>
              <a:rPr lang="pl-PL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450 000,00 zł</a:t>
            </a: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Grupa III – powyżej 10 000 pacjentów na liście aktywnej – </a:t>
            </a:r>
            <a:r>
              <a:rPr lang="pl-PL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600 000,00 zł,</a:t>
            </a:r>
            <a:endParaRPr lang="pl-PL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Grupa IV – (wyłącznie podmioty poszkodowane w powodzi) niezależnie od liczby pacjentów na liście aktywnej – 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równowartości w złotych </a:t>
            </a:r>
            <a:r>
              <a:rPr lang="pl-PL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200 tys. EUR (czyli 840.660 zł) </a:t>
            </a:r>
            <a:r>
              <a:rPr lang="pl-PL" sz="1800" b="1" dirty="0">
                <a:effectLst/>
                <a:latin typeface="Arial Unicode MS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według miesięcznego obrachunkowego kursu wymiany waluty stosowanego przez KE, aktualnego na dzień ogłoszenia naboru przez Beneficjenta, podanego na stronie internetowej projektu grantowego.</a:t>
            </a:r>
          </a:p>
          <a:p>
            <a:pPr marL="0" lvl="0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pl-PL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UWAGA! </a:t>
            </a: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Jeden podmiot (ten sam NIP) nie może otrzymać wyższego wsparcia w projekcie niż 200 000 euro – wartości grantu z kilku MUŚ są sumowane do limitu.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ACF2BF8-E50A-4D60-B59A-2583D9B93F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63862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756C1F8E-8768-4A59-A6AC-B3CF7BCA5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410" y="251436"/>
            <a:ext cx="8640381" cy="871110"/>
          </a:xfrm>
        </p:spPr>
        <p:txBody>
          <a:bodyPr>
            <a:normAutofit fontScale="90000"/>
          </a:bodyPr>
          <a:lstStyle/>
          <a:p>
            <a:r>
              <a:rPr lang="pl-PL" dirty="0"/>
              <a:t>Zakres rzeczowy grantu </a:t>
            </a:r>
            <a:br>
              <a:rPr lang="pl-PL" dirty="0"/>
            </a:br>
            <a:r>
              <a:rPr lang="pl-PL" dirty="0"/>
              <a:t>kategoria sprzęt i wyposażenie medyczne</a:t>
            </a:r>
          </a:p>
        </p:txBody>
      </p:sp>
      <p:graphicFrame>
        <p:nvGraphicFramePr>
          <p:cNvPr id="10" name="Symbol zastępczy zawartości 9">
            <a:extLst>
              <a:ext uri="{FF2B5EF4-FFF2-40B4-BE49-F238E27FC236}">
                <a16:creationId xmlns:a16="http://schemas.microsoft.com/office/drawing/2014/main" id="{4A8C5BFA-F0BB-458F-8B13-A381E0C606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0303937"/>
              </p:ext>
            </p:extLst>
          </p:nvPr>
        </p:nvGraphicFramePr>
        <p:xfrm>
          <a:off x="521370" y="1134086"/>
          <a:ext cx="4032447" cy="6393938"/>
        </p:xfrm>
        <a:graphic>
          <a:graphicData uri="http://schemas.openxmlformats.org/drawingml/2006/table">
            <a:tbl>
              <a:tblPr/>
              <a:tblGrid>
                <a:gridCol w="4032447">
                  <a:extLst>
                    <a:ext uri="{9D8B030D-6E8A-4147-A177-3AD203B41FA5}">
                      <a16:colId xmlns:a16="http://schemas.microsoft.com/office/drawing/2014/main" val="419916624"/>
                    </a:ext>
                  </a:extLst>
                </a:gridCol>
              </a:tblGrid>
              <a:tr h="16898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pulsoksymetr</a:t>
                      </a:r>
                    </a:p>
                  </a:txBody>
                  <a:tcPr marL="6367" marR="6367" marT="6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165475"/>
                  </a:ext>
                </a:extLst>
              </a:tr>
              <a:tr h="16898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waga medyczna ze wzrostomierzem</a:t>
                      </a:r>
                    </a:p>
                  </a:txBody>
                  <a:tcPr marL="6367" marR="6367" marT="6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2460951"/>
                  </a:ext>
                </a:extLst>
              </a:tr>
              <a:tr h="16898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aparat do oznaczania glukozy – glukometry</a:t>
                      </a:r>
                    </a:p>
                  </a:txBody>
                  <a:tcPr marL="6367" marR="6367" marT="6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780795"/>
                  </a:ext>
                </a:extLst>
              </a:tr>
              <a:tr h="16898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holter ciśnieniowy </a:t>
                      </a:r>
                    </a:p>
                  </a:txBody>
                  <a:tcPr marL="6367" marR="6367" marT="6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0611919"/>
                  </a:ext>
                </a:extLst>
              </a:tr>
              <a:tr h="243273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holter ekg </a:t>
                      </a:r>
                    </a:p>
                  </a:txBody>
                  <a:tcPr marL="6367" marR="6367" marT="6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9393502"/>
                  </a:ext>
                </a:extLst>
              </a:tr>
              <a:tr h="16898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aparat usg przenośne (mobilne)</a:t>
                      </a:r>
                    </a:p>
                  </a:txBody>
                  <a:tcPr marL="6367" marR="6367" marT="6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6330242"/>
                  </a:ext>
                </a:extLst>
              </a:tr>
              <a:tr h="16898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aparat USG wszechstronny</a:t>
                      </a:r>
                    </a:p>
                  </a:txBody>
                  <a:tcPr marL="6367" marR="6367" marT="6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766624"/>
                  </a:ext>
                </a:extLst>
              </a:tr>
              <a:tr h="16898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aparat do szybkiej diagnostyki - różne testy w tym CRP </a:t>
                      </a:r>
                    </a:p>
                  </a:txBody>
                  <a:tcPr marL="6367" marR="6367" marT="6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2509"/>
                  </a:ext>
                </a:extLst>
              </a:tr>
              <a:tr h="16898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spirometr</a:t>
                      </a:r>
                    </a:p>
                  </a:txBody>
                  <a:tcPr marL="6367" marR="6367" marT="6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5263911"/>
                  </a:ext>
                </a:extLst>
              </a:tr>
              <a:tr h="16898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waga dla osób niepełnosprawnych</a:t>
                      </a:r>
                    </a:p>
                  </a:txBody>
                  <a:tcPr marL="6367" marR="6367" marT="6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40070"/>
                  </a:ext>
                </a:extLst>
              </a:tr>
              <a:tr h="168986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otoskop</a:t>
                      </a:r>
                    </a:p>
                  </a:txBody>
                  <a:tcPr marL="6367" marR="6367" marT="6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9402187"/>
                  </a:ext>
                </a:extLst>
              </a:tr>
              <a:tr h="168986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wózek inwalidzki dla osoby dorosłej</a:t>
                      </a:r>
                    </a:p>
                  </a:txBody>
                  <a:tcPr marL="6367" marR="6367" marT="6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4268703"/>
                  </a:ext>
                </a:extLst>
              </a:tr>
              <a:tr h="168986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wózek inwalidzki dla dzieci</a:t>
                      </a:r>
                    </a:p>
                  </a:txBody>
                  <a:tcPr marL="6367" marR="6367" marT="6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352631"/>
                  </a:ext>
                </a:extLst>
              </a:tr>
              <a:tr h="16898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nosze dla osób z nadwagą</a:t>
                      </a:r>
                    </a:p>
                  </a:txBody>
                  <a:tcPr marL="6367" marR="6367" marT="6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1138656"/>
                  </a:ext>
                </a:extLst>
              </a:tr>
              <a:tr h="16898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waga medyczna dla niemowląt</a:t>
                      </a:r>
                    </a:p>
                  </a:txBody>
                  <a:tcPr marL="6367" marR="6367" marT="6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2223235"/>
                  </a:ext>
                </a:extLst>
              </a:tr>
              <a:tr h="16898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aparat EKG</a:t>
                      </a:r>
                    </a:p>
                  </a:txBody>
                  <a:tcPr marL="6367" marR="6367" marT="6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328430"/>
                  </a:ext>
                </a:extLst>
              </a:tr>
              <a:tr h="259895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tablice do badania ostrości wzroku plastikowe</a:t>
                      </a:r>
                    </a:p>
                  </a:txBody>
                  <a:tcPr marL="6367" marR="6367" marT="6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411681"/>
                  </a:ext>
                </a:extLst>
              </a:tr>
              <a:tr h="16898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detektor tętna płodu</a:t>
                      </a:r>
                    </a:p>
                  </a:txBody>
                  <a:tcPr marL="6367" marR="6367" marT="6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406167"/>
                  </a:ext>
                </a:extLst>
              </a:tr>
              <a:tr h="16898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fantom do nauki samobadania piersi</a:t>
                      </a:r>
                    </a:p>
                  </a:txBody>
                  <a:tcPr marL="6367" marR="6367" marT="6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6387670"/>
                  </a:ext>
                </a:extLst>
              </a:tr>
              <a:tr h="16898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bieżnia do prób wysiłkowych</a:t>
                      </a:r>
                    </a:p>
                  </a:txBody>
                  <a:tcPr marL="6367" marR="6367" marT="6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0688294"/>
                  </a:ext>
                </a:extLst>
              </a:tr>
              <a:tr h="16898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ergometr do prób wysiłkowych </a:t>
                      </a:r>
                    </a:p>
                  </a:txBody>
                  <a:tcPr marL="6367" marR="6367" marT="6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991647"/>
                  </a:ext>
                </a:extLst>
              </a:tr>
              <a:tr h="506959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system wysiłkowy do wykonywania elektrokardiograficznych badań wysiłkowych oraz badań spoczynkowych z możliwością generowania raportów, archiwizacją badań EKG, przeglądaniem oraz opisywaniem</a:t>
                      </a:r>
                    </a:p>
                  </a:txBody>
                  <a:tcPr marL="6367" marR="6367" marT="6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6200768"/>
                  </a:ext>
                </a:extLst>
              </a:tr>
              <a:tr h="16898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nebulizator</a:t>
                      </a:r>
                    </a:p>
                  </a:txBody>
                  <a:tcPr marL="6367" marR="6367" marT="6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9250472"/>
                  </a:ext>
                </a:extLst>
              </a:tr>
              <a:tr h="16898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koncentrator tlenu</a:t>
                      </a:r>
                    </a:p>
                  </a:txBody>
                  <a:tcPr marL="6367" marR="6367" marT="6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3881677"/>
                  </a:ext>
                </a:extLst>
              </a:tr>
              <a:tr h="16898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aparat do drenażu limfatycznego *</a:t>
                      </a:r>
                    </a:p>
                  </a:txBody>
                  <a:tcPr marL="6367" marR="6367" marT="6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6364541"/>
                  </a:ext>
                </a:extLst>
              </a:tr>
              <a:tr h="16898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manekin noworodka do edukacji przeporodowej</a:t>
                      </a:r>
                    </a:p>
                  </a:txBody>
                  <a:tcPr marL="6367" marR="6367" marT="6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1934895"/>
                  </a:ext>
                </a:extLst>
              </a:tr>
              <a:tr h="16898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tablice Ishihary</a:t>
                      </a:r>
                    </a:p>
                  </a:txBody>
                  <a:tcPr marL="6367" marR="6367" marT="6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7083818"/>
                  </a:ext>
                </a:extLst>
              </a:tr>
              <a:tr h="16898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kardiotokograf L8</a:t>
                      </a:r>
                    </a:p>
                  </a:txBody>
                  <a:tcPr marL="6367" marR="6367" marT="6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186495"/>
                  </a:ext>
                </a:extLst>
              </a:tr>
              <a:tr h="16898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waga z analizatorem masy ciała </a:t>
                      </a:r>
                    </a:p>
                  </a:txBody>
                  <a:tcPr marL="6367" marR="6367" marT="6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6190242"/>
                  </a:ext>
                </a:extLst>
              </a:tr>
              <a:tr h="337973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aparat do pomiaru ciśnienia tętniczego krwi elektroniczny i/lub manualny w róznych rozmiarach w tym z kompletem mankietów dla dzieci</a:t>
                      </a:r>
                    </a:p>
                  </a:txBody>
                  <a:tcPr marL="6367" marR="6367" marT="6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4685303"/>
                  </a:ext>
                </a:extLst>
              </a:tr>
              <a:tr h="16898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fotel ginekologiczny z regulacją wysokości </a:t>
                      </a:r>
                    </a:p>
                  </a:txBody>
                  <a:tcPr marL="6367" marR="6367" marT="6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7802800"/>
                  </a:ext>
                </a:extLst>
              </a:tr>
              <a:tr h="16898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lodówka z monitoringiem temperatury</a:t>
                      </a:r>
                    </a:p>
                  </a:txBody>
                  <a:tcPr marL="6367" marR="6367" marT="6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7074601"/>
                  </a:ext>
                </a:extLst>
              </a:tr>
            </a:tbl>
          </a:graphicData>
        </a:graphic>
      </p:graphicFrame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5556A8F1-7C45-4B03-A785-5DFFDEE22B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0760662"/>
              </p:ext>
            </p:extLst>
          </p:nvPr>
        </p:nvGraphicFramePr>
        <p:xfrm>
          <a:off x="4985867" y="1134085"/>
          <a:ext cx="5328592" cy="6318150"/>
        </p:xfrm>
        <a:graphic>
          <a:graphicData uri="http://schemas.openxmlformats.org/drawingml/2006/table">
            <a:tbl>
              <a:tblPr/>
              <a:tblGrid>
                <a:gridCol w="5328592">
                  <a:extLst>
                    <a:ext uri="{9D8B030D-6E8A-4147-A177-3AD203B41FA5}">
                      <a16:colId xmlns:a16="http://schemas.microsoft.com/office/drawing/2014/main" val="1173634699"/>
                    </a:ext>
                  </a:extLst>
                </a:gridCol>
              </a:tblGrid>
              <a:tr h="25272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e- stetoskopy </a:t>
                      </a:r>
                    </a:p>
                  </a:txBody>
                  <a:tcPr marL="8914" marR="8914" marT="89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6798696"/>
                  </a:ext>
                </a:extLst>
              </a:tr>
              <a:tr h="25272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stetoskop (zwykły, internistyczny, pediatryczny)</a:t>
                      </a:r>
                    </a:p>
                  </a:txBody>
                  <a:tcPr marL="8914" marR="8914" marT="89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8463256"/>
                  </a:ext>
                </a:extLst>
              </a:tr>
              <a:tr h="25272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aparat EKG mobilny</a:t>
                      </a:r>
                    </a:p>
                  </a:txBody>
                  <a:tcPr marL="8914" marR="8914" marT="89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1438232"/>
                  </a:ext>
                </a:extLst>
              </a:tr>
              <a:tr h="25272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detektor przepływu Doppler</a:t>
                      </a:r>
                    </a:p>
                  </a:txBody>
                  <a:tcPr marL="8914" marR="8914" marT="89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514587"/>
                  </a:ext>
                </a:extLst>
              </a:tr>
              <a:tr h="25272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bilirubinometr</a:t>
                      </a:r>
                    </a:p>
                  </a:txBody>
                  <a:tcPr marL="8914" marR="8914" marT="89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1887173"/>
                  </a:ext>
                </a:extLst>
              </a:tr>
              <a:tr h="25272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termometr elektroniczny</a:t>
                      </a:r>
                    </a:p>
                  </a:txBody>
                  <a:tcPr marL="8914" marR="8914" marT="89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4301068"/>
                  </a:ext>
                </a:extLst>
              </a:tr>
              <a:tr h="25272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tablet medyczny</a:t>
                      </a:r>
                    </a:p>
                  </a:txBody>
                  <a:tcPr marL="8914" marR="8914" marT="89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6821720"/>
                  </a:ext>
                </a:extLst>
              </a:tr>
              <a:tr h="25272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elektroniczna tablica do badania ostrości wzroku </a:t>
                      </a:r>
                    </a:p>
                  </a:txBody>
                  <a:tcPr marL="8914" marR="8914" marT="89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6313713"/>
                  </a:ext>
                </a:extLst>
              </a:tr>
              <a:tr h="25272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elektroniczna waga dla niemowląt - przenośna</a:t>
                      </a:r>
                    </a:p>
                  </a:txBody>
                  <a:tcPr marL="8914" marR="8914" marT="89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4977254"/>
                  </a:ext>
                </a:extLst>
              </a:tr>
              <a:tr h="25272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materace do kinezyterapii*</a:t>
                      </a:r>
                    </a:p>
                  </a:txBody>
                  <a:tcPr marL="8914" marR="8914" marT="89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0807999"/>
                  </a:ext>
                </a:extLst>
              </a:tr>
              <a:tr h="25272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rotory do ćwiczeń kończyn górnych i kończyn dolnych*</a:t>
                      </a:r>
                    </a:p>
                  </a:txBody>
                  <a:tcPr marL="8914" marR="8914" marT="89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0571310"/>
                  </a:ext>
                </a:extLst>
              </a:tr>
              <a:tr h="25272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stół i tablica do ćwiczeń manualnych*</a:t>
                      </a:r>
                    </a:p>
                  </a:txBody>
                  <a:tcPr marL="8914" marR="8914" marT="89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9644466"/>
                  </a:ext>
                </a:extLst>
              </a:tr>
              <a:tr h="25272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lampa do naświetlań promieniowaniem widzialnym, podczerwonym lub ultrafioletowym*</a:t>
                      </a:r>
                    </a:p>
                  </a:txBody>
                  <a:tcPr marL="8914" marR="8914" marT="89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7748497"/>
                  </a:ext>
                </a:extLst>
              </a:tr>
              <a:tr h="25272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zestaw do biostymulacji laserowej*</a:t>
                      </a:r>
                    </a:p>
                  </a:txBody>
                  <a:tcPr marL="8914" marR="8914" marT="89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122421"/>
                  </a:ext>
                </a:extLst>
              </a:tr>
              <a:tr h="25272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aparat do elektroterapii/ultradzwięków*</a:t>
                      </a:r>
                    </a:p>
                  </a:txBody>
                  <a:tcPr marL="8914" marR="8914" marT="89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1269239"/>
                  </a:ext>
                </a:extLst>
              </a:tr>
              <a:tr h="25272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stół do masażu*</a:t>
                      </a:r>
                    </a:p>
                  </a:txBody>
                  <a:tcPr marL="8914" marR="8914" marT="89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202683"/>
                  </a:ext>
                </a:extLst>
              </a:tr>
              <a:tr h="25272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dermatoskop</a:t>
                      </a:r>
                    </a:p>
                  </a:txBody>
                  <a:tcPr marL="8914" marR="8914" marT="89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1948944"/>
                  </a:ext>
                </a:extLst>
              </a:tr>
              <a:tr h="25272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wizualizator naczyniowy (skaner żył)</a:t>
                      </a:r>
                    </a:p>
                  </a:txBody>
                  <a:tcPr marL="8914" marR="8914" marT="89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5332396"/>
                  </a:ext>
                </a:extLst>
              </a:tr>
              <a:tr h="25272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autorefraktometr przenośny</a:t>
                      </a:r>
                    </a:p>
                  </a:txBody>
                  <a:tcPr marL="8914" marR="8914" marT="89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2074071"/>
                  </a:ext>
                </a:extLst>
              </a:tr>
              <a:tr h="25272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kozetka lekarska</a:t>
                      </a:r>
                    </a:p>
                  </a:txBody>
                  <a:tcPr marL="8914" marR="8914" marT="89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3603728"/>
                  </a:ext>
                </a:extLst>
              </a:tr>
              <a:tr h="25272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stół do badania niemowląt</a:t>
                      </a:r>
                    </a:p>
                  </a:txBody>
                  <a:tcPr marL="8914" marR="8914" marT="89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2046871"/>
                  </a:ext>
                </a:extLst>
              </a:tr>
              <a:tr h="25272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oczyszczacz powietrza </a:t>
                      </a:r>
                    </a:p>
                  </a:txBody>
                  <a:tcPr marL="8914" marR="8914" marT="89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4687799"/>
                  </a:ext>
                </a:extLst>
              </a:tr>
              <a:tr h="25272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lampa UV bakterio- i wirusobójcza</a:t>
                      </a:r>
                    </a:p>
                  </a:txBody>
                  <a:tcPr marL="8914" marR="8914" marT="89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0630497"/>
                  </a:ext>
                </a:extLst>
              </a:tr>
              <a:tr h="25272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lampa diagnostyczna bezcieniowa</a:t>
                      </a:r>
                    </a:p>
                  </a:txBody>
                  <a:tcPr marL="8914" marR="8914" marT="89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7293019"/>
                  </a:ext>
                </a:extLst>
              </a:tr>
              <a:tr h="25272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meble medyczne</a:t>
                      </a:r>
                    </a:p>
                  </a:txBody>
                  <a:tcPr marL="8914" marR="8914" marT="89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47371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9247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79C7C14-FE3D-4059-BF33-263F74D25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819" y="467469"/>
            <a:ext cx="8640381" cy="1080001"/>
          </a:xfrm>
        </p:spPr>
        <p:txBody>
          <a:bodyPr>
            <a:normAutofit fontScale="90000"/>
          </a:bodyPr>
          <a:lstStyle/>
          <a:p>
            <a:r>
              <a:rPr lang="pl-PL" dirty="0"/>
              <a:t>Zakres rzeczowy grantu</a:t>
            </a:r>
            <a:br>
              <a:rPr lang="pl-PL" dirty="0"/>
            </a:br>
            <a:r>
              <a:rPr lang="pl-PL" dirty="0"/>
              <a:t>-Sprzęt serwerowo-sieciowy, sprzęt komputerowy, oprogramowanie teleinformatyczne</a:t>
            </a:r>
          </a:p>
        </p:txBody>
      </p:sp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id="{66D2ECB3-2036-4443-A260-E324ADB56C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740774"/>
              </p:ext>
            </p:extLst>
          </p:nvPr>
        </p:nvGraphicFramePr>
        <p:xfrm>
          <a:off x="1024818" y="2079624"/>
          <a:ext cx="8857591" cy="5120213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8857591">
                  <a:extLst>
                    <a:ext uri="{9D8B030D-6E8A-4147-A177-3AD203B41FA5}">
                      <a16:colId xmlns:a16="http://schemas.microsoft.com/office/drawing/2014/main" val="4026682984"/>
                    </a:ext>
                  </a:extLst>
                </a:gridCol>
              </a:tblGrid>
              <a:tr h="301189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u="none" strike="noStrike">
                          <a:effectLst/>
                        </a:rPr>
                        <a:t>Serwer backupowy wraz z oprogramowaniem serwerowym i backupowym i macierzą dyskową 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90776201"/>
                  </a:ext>
                </a:extLst>
              </a:tr>
              <a:tr h="301189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u="none" strike="noStrike">
                          <a:effectLst/>
                        </a:rPr>
                        <a:t>UPS - serwer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05625609"/>
                  </a:ext>
                </a:extLst>
              </a:tr>
              <a:tr h="301189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u="none" strike="noStrike">
                          <a:effectLst/>
                        </a:rPr>
                        <a:t>Zestaw komputerowy/All in One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88397427"/>
                  </a:ext>
                </a:extLst>
              </a:tr>
              <a:tr h="301189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u="none" strike="noStrike">
                          <a:effectLst/>
                        </a:rPr>
                        <a:t>Laptop 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44859906"/>
                  </a:ext>
                </a:extLst>
              </a:tr>
              <a:tr h="301189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u="none" strike="noStrike">
                          <a:effectLst/>
                        </a:rPr>
                        <a:t>Urządzenie wielofunkcyjne/drukarka/skaner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4592649"/>
                  </a:ext>
                </a:extLst>
              </a:tr>
              <a:tr h="301189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u="none" strike="noStrike">
                          <a:effectLst/>
                        </a:rPr>
                        <a:t>UPS - komputer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03521951"/>
                  </a:ext>
                </a:extLst>
              </a:tr>
              <a:tr h="301189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u="none" strike="noStrike" dirty="0">
                          <a:effectLst/>
                        </a:rPr>
                        <a:t>Oprogramowanie systemowe - w tym oprogramowanie do realizacji opieki koordynowanej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06733305"/>
                  </a:ext>
                </a:extLst>
              </a:tr>
              <a:tr h="301189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u="none" strike="noStrike">
                          <a:effectLst/>
                        </a:rPr>
                        <a:t>Urządzenie sieciowe typu switch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60487822"/>
                  </a:ext>
                </a:extLst>
              </a:tr>
              <a:tr h="301189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>
                          <a:effectLst/>
                        </a:rPr>
                        <a:t>Chat boty do rejestracji pacjentów (zakup licencji, z wyłączenim abonamentu)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4803566"/>
                  </a:ext>
                </a:extLst>
              </a:tr>
              <a:tr h="602378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u="none" strike="noStrike">
                          <a:effectLst/>
                        </a:rPr>
                        <a:t>serwer do archiwizacji bazy danych oprogramowania do obsługi poradni oraz archiwizacji dokumentacji medycznej, skanów dokumentów dołączanych do dokumentacji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62516049"/>
                  </a:ext>
                </a:extLst>
              </a:tr>
              <a:tr h="301189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u="none" strike="noStrike">
                          <a:effectLst/>
                        </a:rPr>
                        <a:t>urządzenie do rejestracji obrazu/drukarka do USG 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0142743"/>
                  </a:ext>
                </a:extLst>
              </a:tr>
              <a:tr h="301189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u="none" strike="noStrike">
                          <a:effectLst/>
                        </a:rPr>
                        <a:t>Tablet/Smartfon z podstawowymi funkcjami niebędnymi do kontaktowania się z pacjentem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22799322"/>
                  </a:ext>
                </a:extLst>
              </a:tr>
              <a:tr h="120475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u="none" strike="noStrike" dirty="0">
                          <a:effectLst/>
                        </a:rPr>
                        <a:t>Centralka telefoniczna umożliwiająca: obsługę osoby dzwoniącej za pomocą IVR (tonowy wybór osoby/komórki, z którą chce się skontaktować), oczekiwanie w kolejce na połączenie (w przypadku, gdy linia jest zajęta), identyfikację pacjenta w systemie podczas rozmowy telefonicznej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17515969"/>
                  </a:ext>
                </a:extLst>
              </a:tr>
            </a:tbl>
          </a:graphicData>
        </a:graphic>
      </p:graphicFrame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0BA9AA2-5DBE-4F6E-881B-C88D0E17D8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6225346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0D9CEDFC1EE654EB1D31AF6B3C395EF" ma:contentTypeVersion="2" ma:contentTypeDescription="Utwórz nowy dokument." ma:contentTypeScope="" ma:versionID="c29649771d76bb0eccc60658f63abebf">
  <xsd:schema xmlns:xsd="http://www.w3.org/2001/XMLSchema" xmlns:xs="http://www.w3.org/2001/XMLSchema" xmlns:p="http://schemas.microsoft.com/office/2006/metadata/properties" xmlns:ns2="34792cdb-b207-4b1e-9f5b-2b41ccf7e8c8" targetNamespace="http://schemas.microsoft.com/office/2006/metadata/properties" ma:root="true" ma:fieldsID="67401d2752178325b439327df89c1249" ns2:_="">
    <xsd:import namespace="34792cdb-b207-4b1e-9f5b-2b41ccf7e8c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792cdb-b207-4b1e-9f5b-2b41ccf7e8c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Udostępnianie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F8C1AD7-F787-4916-AC41-9AD91059DA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792cdb-b207-4b1e-9f5b-2b41ccf7e8c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FBB4FA2-6942-4543-BAD0-B8120FF0A46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562EFAC-2D42-4083-AEA7-89E9133D8A74}">
  <ds:schemaRefs>
    <ds:schemaRef ds:uri="http://schemas.microsoft.com/office/infopath/2007/PartnerControls"/>
    <ds:schemaRef ds:uri="http://purl.org/dc/dcmitype/"/>
    <ds:schemaRef ds:uri="http://purl.org/dc/elements/1.1/"/>
    <ds:schemaRef ds:uri="34792cdb-b207-4b1e-9f5b-2b41ccf7e8c8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Prezentacja z numerem strony</Template>
  <TotalTime>9206</TotalTime>
  <Words>4606</Words>
  <Application>Microsoft Office PowerPoint</Application>
  <PresentationFormat>Niestandardowy</PresentationFormat>
  <Paragraphs>457</Paragraphs>
  <Slides>56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56</vt:i4>
      </vt:variant>
    </vt:vector>
  </HeadingPairs>
  <TitlesOfParts>
    <vt:vector size="63" baseType="lpstr">
      <vt:lpstr>Arial</vt:lpstr>
      <vt:lpstr>Arial Unicode MS</vt:lpstr>
      <vt:lpstr>Calibri</vt:lpstr>
      <vt:lpstr>Open Sans</vt:lpstr>
      <vt:lpstr>Segoe UI</vt:lpstr>
      <vt:lpstr>Wingdings</vt:lpstr>
      <vt:lpstr>Motyw pakietu Office</vt:lpstr>
      <vt:lpstr>II nabór grantowy w ramach projektu „Wsparcie podstawowej opieki zdrowotnej (POZ)”  spotkanie informacyjne 25.02.2026 r.</vt:lpstr>
      <vt:lpstr>Główne cele projektu</vt:lpstr>
      <vt:lpstr>Zakres działań w ramach projektu</vt:lpstr>
      <vt:lpstr>Terminarz naboru</vt:lpstr>
      <vt:lpstr>Kto może wnioskować o przyznanie grantu</vt:lpstr>
      <vt:lpstr>Podmiot poszkodowany w powodzi</vt:lpstr>
      <vt:lpstr>Limit możliwości otrzymania dofinansowania </vt:lpstr>
      <vt:lpstr>Zakres rzeczowy grantu  kategoria sprzęt i wyposażenie medyczne</vt:lpstr>
      <vt:lpstr>Zakres rzeczowy grantu -Sprzęt serwerowo-sieciowy, sprzęt komputerowy, oprogramowanie teleinformatyczne</vt:lpstr>
      <vt:lpstr>Zakres rzeczowy grantu - roboty budowlane</vt:lpstr>
      <vt:lpstr>Przykładowe koszty niekwalifikowalne w zakresie robót budowlanych</vt:lpstr>
      <vt:lpstr>Zakres rzeczowy grantu - prace budowlane powodzianie</vt:lpstr>
      <vt:lpstr>Składanie wniosku  -zmiana</vt:lpstr>
      <vt:lpstr>Dokumenty niezbędne do złożenia wniosku -zmiana</vt:lpstr>
      <vt:lpstr>Składanie wniosku - zmiana</vt:lpstr>
      <vt:lpstr>Nieprawidłowe działanie podmiotu POZ</vt:lpstr>
      <vt:lpstr>Ocena wniosków</vt:lpstr>
      <vt:lpstr>Weryfikacja formalna wniosku</vt:lpstr>
      <vt:lpstr>Przykładowe braki formalne</vt:lpstr>
      <vt:lpstr>Prowadzenie korespondencji w trakcie oceny wniosków -zmiana</vt:lpstr>
      <vt:lpstr>Cenne uwagi w zakresie aplikowania o grant</vt:lpstr>
      <vt:lpstr>Ocena merytoryczna</vt:lpstr>
      <vt:lpstr>Kryteria obligatoryjne</vt:lpstr>
      <vt:lpstr>Kryteria obligatoryjne</vt:lpstr>
      <vt:lpstr>Kryteria obligatoryjne</vt:lpstr>
      <vt:lpstr>Kryteria obligatoryjne</vt:lpstr>
      <vt:lpstr>cd. Wsparcie podmiotów zapewniających równą dostępność do świadczeń zdrowotnych</vt:lpstr>
      <vt:lpstr>cd. Wsparcie podmiotów zapewniających równą dostępność do świadczeń zdrowotnych </vt:lpstr>
      <vt:lpstr>cd. Wsparcie podmiotów zapewniających równą dostępność do świadczeń zdrowotnych</vt:lpstr>
      <vt:lpstr>Kryteria obligatoryjne</vt:lpstr>
      <vt:lpstr>cd. Wsparcie podmiotów spójne z Planami Transformacji</vt:lpstr>
      <vt:lpstr>cd. Wsparcie podmiotów spójne z Planami Transformacji </vt:lpstr>
      <vt:lpstr>cd. Wsparcie podmiotów spójne z Planami Transformacji</vt:lpstr>
      <vt:lpstr>cd. Wsparcie podmiotów spójne z Planami Transformacji</vt:lpstr>
      <vt:lpstr>Kryteria obligatoryjne</vt:lpstr>
      <vt:lpstr>Kryteria obligatoryjne</vt:lpstr>
      <vt:lpstr>Prezentacja programu PowerPoint</vt:lpstr>
      <vt:lpstr>Kryteria obligatoryjne</vt:lpstr>
      <vt:lpstr>cd. Zasady równości szans, włączenia społecznego i niedyskryminacji</vt:lpstr>
      <vt:lpstr>Kryteria obligatoryjne</vt:lpstr>
      <vt:lpstr>Kryteria rankingujące</vt:lpstr>
      <vt:lpstr>Kryteria rankingujące</vt:lpstr>
      <vt:lpstr>Kryteria rankingujące</vt:lpstr>
      <vt:lpstr>Kryteria rankingujące</vt:lpstr>
      <vt:lpstr>Kryteria rankingujące</vt:lpstr>
      <vt:lpstr>Kryteria rankingujące</vt:lpstr>
      <vt:lpstr>Kryteria rankingujące</vt:lpstr>
      <vt:lpstr>Kryteria rankingujące</vt:lpstr>
      <vt:lpstr>Kryteria rankingujące</vt:lpstr>
      <vt:lpstr>Kryteria rankingujące</vt:lpstr>
      <vt:lpstr>Kryteria rankingujące</vt:lpstr>
      <vt:lpstr>Kryteria rankingujące</vt:lpstr>
      <vt:lpstr>Kryteria rankingujące</vt:lpstr>
      <vt:lpstr>Jak przygotować się do wyceny przedsięwzięcia?</vt:lpstr>
      <vt:lpstr>HRP - warsztat</vt:lpstr>
      <vt:lpstr>Wsparcie podstawowej opieki zdrowotnej (POZ)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Sowiński Piotr</dc:creator>
  <cp:lastModifiedBy>Fuksiewicz Lena</cp:lastModifiedBy>
  <cp:revision>184</cp:revision>
  <dcterms:created xsi:type="dcterms:W3CDTF">2022-06-22T09:40:44Z</dcterms:created>
  <dcterms:modified xsi:type="dcterms:W3CDTF">2026-04-03T09:35:50Z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0x01010050D9CEDFC1EE654EB1D31AF6B3C395EF</vt:lpwstr>
  </property>
</Properties>
</file>