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354" r:id="rId3"/>
    <p:sldId id="377" r:id="rId4"/>
    <p:sldId id="378" r:id="rId5"/>
    <p:sldId id="383" r:id="rId6"/>
    <p:sldId id="384" r:id="rId7"/>
    <p:sldId id="385" r:id="rId8"/>
    <p:sldId id="389" r:id="rId9"/>
    <p:sldId id="355" r:id="rId10"/>
    <p:sldId id="386" r:id="rId11"/>
    <p:sldId id="382" r:id="rId12"/>
    <p:sldId id="357" r:id="rId13"/>
    <p:sldId id="364" r:id="rId14"/>
    <p:sldId id="391" r:id="rId15"/>
    <p:sldId id="392" r:id="rId16"/>
    <p:sldId id="393" r:id="rId17"/>
    <p:sldId id="394" r:id="rId18"/>
    <p:sldId id="395" r:id="rId19"/>
    <p:sldId id="388" r:id="rId20"/>
    <p:sldId id="390" r:id="rId21"/>
    <p:sldId id="396" r:id="rId22"/>
    <p:sldId id="398" r:id="rId23"/>
    <p:sldId id="397" r:id="rId24"/>
    <p:sldId id="399" r:id="rId25"/>
    <p:sldId id="400" r:id="rId26"/>
    <p:sldId id="401" r:id="rId27"/>
    <p:sldId id="402" r:id="rId28"/>
    <p:sldId id="403" r:id="rId29"/>
    <p:sldId id="361" r:id="rId30"/>
    <p:sldId id="387" r:id="rId31"/>
    <p:sldId id="359" r:id="rId32"/>
    <p:sldId id="362" r:id="rId33"/>
    <p:sldId id="363" r:id="rId34"/>
    <p:sldId id="349" r:id="rId35"/>
    <p:sldId id="380" r:id="rId36"/>
    <p:sldId id="381" r:id="rId37"/>
    <p:sldId id="404" r:id="rId38"/>
    <p:sldId id="365" r:id="rId39"/>
    <p:sldId id="366" r:id="rId40"/>
    <p:sldId id="367" r:id="rId41"/>
    <p:sldId id="368" r:id="rId42"/>
    <p:sldId id="273" r:id="rId43"/>
    <p:sldId id="345" r:id="rId44"/>
    <p:sldId id="369" r:id="rId45"/>
    <p:sldId id="370" r:id="rId46"/>
    <p:sldId id="372" r:id="rId47"/>
    <p:sldId id="373" r:id="rId48"/>
    <p:sldId id="371" r:id="rId49"/>
    <p:sldId id="375" r:id="rId50"/>
    <p:sldId id="260" r:id="rId5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Nowotka Izabela" initials="NI" lastIdx="1" clrIdx="1">
    <p:extLst>
      <p:ext uri="{19B8F6BF-5375-455C-9EA6-DF929625EA0E}">
        <p15:presenceInfo xmlns:p15="http://schemas.microsoft.com/office/powerpoint/2012/main" userId="S::Izabela.Nowotka@nfz.gov.pl::7cd7b5d1-45a5-4181-9f98-b63602ebd2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296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18.02.2026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08.04.2025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08.04.2025</a:t>
            </a: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08.04.2025</a:t>
            </a: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eniks.nfz.gov.pl/wp-content/uploads/2025/06/Wzor-Protokolu-kolor-logo.docx" TargetMode="External"/><Relationship Id="rId3" Type="http://schemas.openxmlformats.org/officeDocument/2006/relationships/hyperlink" Target="https://feniks.nfz.gov.pl/wp-content/uploads/2025/07/Przykladowo-wypelniony-zalacznik-nr-6-wzor-sprawozdania_25.07.2025.pdf" TargetMode="External"/><Relationship Id="rId7" Type="http://schemas.openxmlformats.org/officeDocument/2006/relationships/hyperlink" Target="https://feniks.nfz.gov.pl/wp-content/uploads/2025/07/Wytyczne-do-potwierdzenia-zaplaty_25.07.2025.pdf" TargetMode="External"/><Relationship Id="rId2" Type="http://schemas.openxmlformats.org/officeDocument/2006/relationships/hyperlink" Target="https://feniks.nfz.gov.p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eniks.nfz.gov.pl/wp-content/uploads/2025/07/Wytyczne-do-dowodu-ksiegowego_25.07.2025.pdf" TargetMode="External"/><Relationship Id="rId5" Type="http://schemas.openxmlformats.org/officeDocument/2006/relationships/hyperlink" Target="https://feniks.nfz.gov.pl/wp-content/uploads/2025/07/przykladowo-wypelniony-zalacznik-nr-3-zestawienie-dokumentow-potwierdzajacych-poniesione-wydatki_25.07.2025.pdf" TargetMode="External"/><Relationship Id="rId4" Type="http://schemas.openxmlformats.org/officeDocument/2006/relationships/hyperlink" Target="https://feniks.nfz.gov.pl/wp-content/uploads/2025/07/Przykladowo-wypelniony-zalacznik-nr-2-opis-dowodu-ksiegowego_25.07.2025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eniks.nfz.gov.pl/index.php/zalecenia-grantodawcy-2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eniks.nfz.gov.pl/index.php/zalecenia-grantodawcy-2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55" y="3131765"/>
            <a:ext cx="8208501" cy="164571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Spotkanie z Grantobiorcami projektu „Wsparcie podstawowej opieki zdrowotnej (POZ)”</a:t>
            </a:r>
            <a:br>
              <a:rPr lang="pl-PL" dirty="0"/>
            </a:br>
            <a:r>
              <a:rPr lang="pl-PL" dirty="0"/>
              <a:t>- ostateczny etap poprawiania sprawozdań</a:t>
            </a:r>
            <a:br>
              <a:rPr lang="pl-PL" dirty="0"/>
            </a:br>
            <a:r>
              <a:rPr lang="pl-PL" sz="1600" dirty="0"/>
              <a:t>18.02.2026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A9D47-DA24-4EBC-AF04-8B475D41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Czego należy unikać by nie doszło do nieprawidłowości?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0CD66C-72B7-4CE2-AB48-5E218C23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555701"/>
            <a:ext cx="8640382" cy="4104138"/>
          </a:xfrm>
        </p:spPr>
        <p:txBody>
          <a:bodyPr/>
          <a:lstStyle/>
          <a:p>
            <a:r>
              <a:rPr lang="pl-PL" dirty="0"/>
              <a:t>Należy rozliczyć wszystkie wydatków poniesione w okresie sprawozdawczym.</a:t>
            </a:r>
          </a:p>
          <a:p>
            <a:r>
              <a:rPr lang="pl-PL" dirty="0"/>
              <a:t>Należy wykonać wszystkie przelewu bankowe z uwzględnieniem godzin sesji banku, by obciążenie rachunku nastąpiło najpóźniej do 28.02.2026 r. </a:t>
            </a:r>
          </a:p>
          <a:p>
            <a:r>
              <a:rPr lang="pl-PL" dirty="0"/>
              <a:t>Najlepiej proszę nie zostawiać rozliczenia na ostatni dzień.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B351E9-6B57-40F1-BBDE-08BAE5C5F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24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682B9-CFB2-402F-B777-6A9EDA8E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Okres sprawozdawczy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B34BD5-1D9C-4528-B856-91830460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184258"/>
          </a:xfrm>
        </p:spPr>
        <p:txBody>
          <a:bodyPr>
            <a:normAutofit/>
          </a:bodyPr>
          <a:lstStyle/>
          <a:p>
            <a:r>
              <a:rPr lang="pl-PL" dirty="0"/>
              <a:t>Dla podmiotów sprawozdających się po raz 1: </a:t>
            </a:r>
          </a:p>
          <a:p>
            <a:pPr lvl="1"/>
            <a:r>
              <a:rPr lang="pl-PL" dirty="0"/>
              <a:t>Ten okres zawsze rozpoczyna się z dniem 1.01.2024 r. i trwa do ostatniego dnia miesiąca, w którym dokonywane były wydatki</a:t>
            </a:r>
          </a:p>
          <a:p>
            <a:pPr lvl="2"/>
            <a:r>
              <a:rPr lang="pl-PL" dirty="0"/>
              <a:t>Przykład: podmiot pobrał zaliczkę pierwszy raz w grudniu 2025 r. i rozliczy się 5 marca 2026 r. okres sprawozdawczy to:</a:t>
            </a:r>
          </a:p>
          <a:p>
            <a:pPr lvl="3"/>
            <a:r>
              <a:rPr lang="pl-PL" dirty="0"/>
              <a:t>01.01.2024 r. – 28.02.2026 r.</a:t>
            </a:r>
          </a:p>
          <a:p>
            <a:pPr lvl="1"/>
            <a:r>
              <a:rPr lang="pl-PL" dirty="0"/>
              <a:t>Okres sprawozdawczy zawsze jest wyrażony w miesiącu – pełnym.</a:t>
            </a:r>
          </a:p>
          <a:p>
            <a:r>
              <a:rPr lang="pl-PL" dirty="0"/>
              <a:t>Dla podmiotów rozliczających się po raz kolejny:</a:t>
            </a:r>
          </a:p>
          <a:p>
            <a:pPr lvl="1"/>
            <a:r>
              <a:rPr lang="pl-PL" dirty="0"/>
              <a:t>Okresy sprawozdawcze muszą być ciągłe i obejmować cały okres realizacji umowy.</a:t>
            </a:r>
          </a:p>
          <a:p>
            <a:pPr lvl="1"/>
            <a:r>
              <a:rPr lang="pl-PL" dirty="0"/>
              <a:t>Przykład: sprawozdanie nr 2: podmiot rozliczał wydatki dokonane do 31.07.2025 r., otrzymał kolejną zaliczkę w grudniu 2025 r. to okres sprawozdawczy jest następujący:</a:t>
            </a:r>
          </a:p>
          <a:p>
            <a:pPr lvl="2"/>
            <a:r>
              <a:rPr lang="pl-PL" dirty="0"/>
              <a:t>1.08.2025 r. – 28.02.2026 r. </a:t>
            </a:r>
          </a:p>
          <a:p>
            <a:pPr marL="1007943" lvl="2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3220F6-1745-49E1-BCEA-6C08F4687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7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4ED6F-5927-4199-806F-B35376E5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nierozliczenia grantu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7862C-C9E0-4FA8-84D9-418EE710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1835621"/>
            <a:ext cx="8784877" cy="46800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Dokumenty złożone niezgodnie z umową o powierzenie grantu: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Niezgodne z procedurą i zaleceniami,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Zawierające błędy lub braki,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Niepoprawione błędy w terminie.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Skutki prawne: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Nierozliczony grant podlega zwrotowi wraz z odsetkami liczonymi jak od zaległości podatkowej od dnia otrzymania zaliczki grantu,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Beneficjent ma prawo wypełnić weksel złożony jako zabezpieczenie prawidłowej realizacji projektu,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Umowa o powierzenie grantu zostanie rozwiązana,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Podmiot nie otrzyma kolejnych środków w ramach projektu.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659EA7-359A-49BF-A341-463FBB299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64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9C924D-3251-49FE-A089-5EA9806B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Przykładowo wypełnione wzoru dokumentów rozliczeniowych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76309D-3E6F-4A83-9A0E-95A6388F9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339677"/>
            <a:ext cx="8352447" cy="1656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Każdy przykładowo wypełniony wzór dokumentów rozliczeniowych znajduje się na stronie internetowej projektu</a:t>
            </a:r>
          </a:p>
          <a:p>
            <a:pPr marL="503971" lvl="1" indent="0" algn="ctr">
              <a:buNone/>
            </a:pPr>
            <a:endParaRPr lang="pl-PL" dirty="0"/>
          </a:p>
          <a:p>
            <a:pPr marL="503971" lvl="1" indent="0" algn="ctr">
              <a:buNone/>
            </a:pPr>
            <a:r>
              <a:rPr lang="pl-PL" sz="2800" dirty="0">
                <a:hlinkClick r:id="rId2"/>
              </a:rPr>
              <a:t>https://feniks.nfz.gov.pl/</a:t>
            </a:r>
            <a:endParaRPr lang="pl-PL" sz="2800" dirty="0"/>
          </a:p>
          <a:p>
            <a:pPr marL="503971" lvl="1" indent="0" algn="ctr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FC22A6-FBB2-41CB-8016-790EA3B83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3E2B4CA-2876-48D6-A11F-3877E9EB8E1C}"/>
              </a:ext>
            </a:extLst>
          </p:cNvPr>
          <p:cNvSpPr txBox="1"/>
          <p:nvPr/>
        </p:nvSpPr>
        <p:spPr>
          <a:xfrm>
            <a:off x="953517" y="3995861"/>
            <a:ext cx="84248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Przykładowo uzupełnione wzory dokumentów do zapoznania się przez złożeniem sprawozdania:</a:t>
            </a:r>
          </a:p>
          <a:p>
            <a:pPr marL="342900" indent="-342900">
              <a:buFont typeface="+mj-lt"/>
              <a:buAutoNum type="arabicPeriod"/>
            </a:pPr>
            <a:r>
              <a:rPr lang="pl-PL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Przykładowo wypełniony załącznik nr 6 – wzór sprawozdania_25.07.2025</a:t>
            </a:r>
            <a:r>
              <a:rPr lang="pl-PL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(zakładka Procedura grantowa)</a:t>
            </a:r>
          </a:p>
          <a:p>
            <a:pPr marL="342900" indent="-342900">
              <a:buFont typeface="+mj-lt"/>
              <a:buAutoNum type="arabicPeriod"/>
            </a:pPr>
            <a:r>
              <a:rPr lang="pl-PL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Przykładowo wypełniony załącznik nr 2 – opis dowodu księgowego_25.07.2025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Przykładowo wypełniony załącznik nr 3 – zestawienie dokumentów potwierdzających poniesione wydatki_25.07.2025</a:t>
            </a:r>
            <a:endParaRPr lang="pl-PL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Wytyczne do dowodu księgowego_25.07.2025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Wytyczne do potwierdzenia zapłaty_25.07.2025</a:t>
            </a:r>
            <a:endParaRPr lang="pl-PL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Wzór Protokołu rozeznania rynku (kolor logo)</a:t>
            </a:r>
            <a:endParaRPr lang="pl-PL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14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7075D-8E3D-4C12-B459-F0B42FD6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53588"/>
            <a:ext cx="8640381" cy="1080001"/>
          </a:xfrm>
        </p:spPr>
        <p:txBody>
          <a:bodyPr/>
          <a:lstStyle/>
          <a:p>
            <a:r>
              <a:rPr lang="pl-PL" dirty="0"/>
              <a:t>Jakie dokumenty są składane do rozliczenia? </a:t>
            </a:r>
            <a:br>
              <a:rPr lang="pl-PL" dirty="0"/>
            </a:br>
            <a:r>
              <a:rPr lang="pl-PL" b="0" dirty="0"/>
              <a:t>11 punktów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60AAEB-5BF5-4587-90F7-CE78C73C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533589"/>
            <a:ext cx="8640382" cy="5576248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/>
              <a:t>Sprawozdanie wg wzoru – </a:t>
            </a:r>
            <a:r>
              <a:rPr lang="pl-PL" dirty="0"/>
              <a:t>podpis kwalifikowany na dokumencie przez osobę upoważnioną (jeżeli nie było pełnomocnictwa należy je złożyć)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Opis dokumentu księgowego – do każdej FV odrębnie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Skan oryginału dowodu księgowego wraz z opisem:</a:t>
            </a:r>
          </a:p>
          <a:p>
            <a:pPr marL="0" indent="0">
              <a:buNone/>
            </a:pPr>
            <a:r>
              <a:rPr lang="pl-PL" dirty="0"/>
              <a:t>a) „Wydatek poniesiony w ramach Umowy nr ……. o powierzenie Grantu, zawartej w ramach projektu grantowego pn. „………………. nr …………………, realizowanego w ramach Programu Fundusze Europejskie na Infrastrukturę, Klimat, Środowisko 2021- 2027”  </a:t>
            </a:r>
          </a:p>
          <a:p>
            <a:pPr marL="0" indent="0">
              <a:buNone/>
            </a:pPr>
            <a:r>
              <a:rPr lang="pl-PL" dirty="0"/>
              <a:t> b) „Numer księgowy:…..”  </a:t>
            </a:r>
          </a:p>
          <a:p>
            <a:pPr marL="0" indent="0">
              <a:buNone/>
            </a:pPr>
            <a:r>
              <a:rPr lang="pl-PL" dirty="0"/>
              <a:t>c) dodatkowo, jeżeli opis merytoryczny ma formę załącznika, na oryginale faktury należy uwzględnić dopisek: „Dokument posiada załącznik – opis dowodu księgowego” </a:t>
            </a:r>
          </a:p>
          <a:p>
            <a:pPr marL="0" indent="0">
              <a:buNone/>
            </a:pPr>
            <a:r>
              <a:rPr lang="pl-PL" dirty="0"/>
              <a:t> d) w sytuacji, gdy kwota wydatku uznanego za kwalifikowalny jest niższa niż wartość dowodu księgowego należy wskazać dopisek: „Kwota wydatków kwalifikowalnych……. zł, w tym VAT….zł”. </a:t>
            </a:r>
          </a:p>
          <a:p>
            <a:pPr marL="0" indent="0">
              <a:buNone/>
            </a:pPr>
            <a:r>
              <a:rPr lang="pl-PL" dirty="0"/>
              <a:t>Przy opisie należy się podpisać z datą – podpisuje osoba dokonująca opisu zgodnie z polityką rachunkowości przyjętą u grantobiorcy.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D32C6D-F30E-46FC-98D8-74107A7EC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14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78CE6-CC85-4AF7-AC4E-4B90DD04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b="1" dirty="0"/>
              <a:t>Dowód zapłaty </a:t>
            </a:r>
            <a:r>
              <a:rPr lang="pl-PL" dirty="0"/>
              <a:t>– do każdego wydatku ujętego w sprawozdaniu.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b="1" dirty="0"/>
              <a:t>Wyciągi z rachunku bankowego </a:t>
            </a:r>
            <a:r>
              <a:rPr lang="pl-PL" dirty="0"/>
              <a:t>dedykowanego przedsięwzięciu za dany okres sprawozdawczy – może być jeden zbiorczy, mogą być miesięczne lecz muszą być ciągłe.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b="1" dirty="0"/>
              <a:t>wyciąg z ewidencji ksiąg rachunkowych z pozycją zaksięgowanego zakupu/robót</a:t>
            </a:r>
            <a:r>
              <a:rPr lang="pl-PL" dirty="0"/>
              <a:t>. W przypadku Grantobiorców, którzy nie prowadzą pełnej księgowości, </a:t>
            </a:r>
            <a:r>
              <a:rPr lang="pl-PL" b="1" dirty="0"/>
              <a:t>wymóg zapewnienia wyodrębnionej dla Przedsięwzięcia ewidencji</a:t>
            </a:r>
            <a:r>
              <a:rPr lang="pl-PL" dirty="0"/>
              <a:t>, może być spełniony poprzez comiesięczne (na koniec danego miesiąca) sporządzanie techniką komputerową (w postaci arkusza kalkulacyjnego) - zestawienia dokumentów potwierdzających poniesione wydatki dotyczące Przedsięwzięcia ( wzór zostanie udostępniony przez </a:t>
            </a:r>
            <a:r>
              <a:rPr lang="pl-PL" dirty="0" err="1"/>
              <a:t>Grantodawcę</a:t>
            </a:r>
            <a:r>
              <a:rPr lang="pl-PL" dirty="0"/>
              <a:t>). Zestawienie należy sporządzać w oparciu o zestawienie dokumentów potwierdzających poniesione wydatki, które znajdują się w 12 sprawozdaniu. Wydatek, który nie zostanie ujęty w wyodrębnionej ewidencji księgowej/oznaczony odpowiednim kodem lub nie będzie wyodrębniony w inny sposób (np. wskazany dla podmiotów nieprowadzących pełnej księgowości) – jest wydatkiem niekwalifikowalnym,</a:t>
            </a:r>
          </a:p>
          <a:p>
            <a:pPr marL="0" indent="0">
              <a:buNone/>
            </a:pPr>
            <a:r>
              <a:rPr lang="pl-PL" dirty="0"/>
              <a:t>	wzór ewidencji dla podmiotów z małą księgowością dostępny jest na stronie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5DB3A8-14BE-45FB-B0B5-F207747A9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290C398-5206-4B99-BCB5-CCB18AFE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540097"/>
            <a:ext cx="8640763" cy="1079500"/>
          </a:xfrm>
        </p:spPr>
        <p:txBody>
          <a:bodyPr/>
          <a:lstStyle/>
          <a:p>
            <a:r>
              <a:rPr lang="pl-PL" dirty="0"/>
              <a:t>Jakie dokumenty są składane do rozliczenia?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45256730-9446-44B2-BF5D-0EC18013677F}"/>
              </a:ext>
            </a:extLst>
          </p:cNvPr>
          <p:cNvSpPr/>
          <p:nvPr/>
        </p:nvSpPr>
        <p:spPr>
          <a:xfrm>
            <a:off x="1385466" y="6372125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33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7A08D-C94F-41D6-9522-AFD7BD8C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dokumenty są składane do rozliczenia?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BCA90-0509-4947-9DA3-1777BE04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547589"/>
            <a:ext cx="8640382" cy="489622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pl-PL" b="1" dirty="0"/>
              <a:t>Dokumenty z przeprowadzonej procedury zakupowej: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Podmioty zobowiązane  do stosowania ustawy PZP – pełna dokumentacja przetargowa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Podmioty nie zobowiązane do stosowania ustawy PZP: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/>
              <a:t>Wydatki powyżej 80 tys. zł netto ( łącznie dla kategorii*) pełna dokumentacja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l-PL" dirty="0"/>
              <a:t>Przekazanie zapytania ofertowego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l-PL" dirty="0"/>
              <a:t>Przekazanie zebranych ofert (również cenniki ze stron np. forma </a:t>
            </a:r>
            <a:r>
              <a:rPr lang="pl-PL" dirty="0" err="1"/>
              <a:t>print</a:t>
            </a:r>
            <a:r>
              <a:rPr lang="pl-PL" dirty="0"/>
              <a:t> </a:t>
            </a:r>
            <a:r>
              <a:rPr lang="pl-PL" dirty="0" err="1"/>
              <a:t>screen</a:t>
            </a:r>
            <a:r>
              <a:rPr lang="pl-PL" dirty="0"/>
              <a:t>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l-PL" dirty="0"/>
              <a:t>Protokół z wyboru wykonawcy ze wskazaniem: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l-PL" dirty="0"/>
              <a:t>Opisu przebiegu zamówienia,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l-PL" dirty="0"/>
              <a:t>Sposobu zbierania ofert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l-PL" dirty="0"/>
              <a:t>Otrzymanych / zebranych ofert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l-PL" dirty="0"/>
              <a:t>Kryteria oceny ofert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l-PL" dirty="0"/>
              <a:t>Wskazanie wyboru najkorzystniejszej oferty + data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4EF969-F355-4935-A69D-7BC51614B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2197605-FEA1-4DB6-9054-90C0D0F64E2A}"/>
              </a:ext>
            </a:extLst>
          </p:cNvPr>
          <p:cNvSpPr txBox="1"/>
          <p:nvPr/>
        </p:nvSpPr>
        <p:spPr>
          <a:xfrm>
            <a:off x="665386" y="622810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*UWAGA! kategoria to: sprzęt medyczny albo sprzęt teleinformatyczny albo prace budowlane. </a:t>
            </a:r>
          </a:p>
          <a:p>
            <a:r>
              <a:rPr lang="pl-PL" dirty="0"/>
              <a:t>W danej kategorii wydatki się sumuje i zamówienia dokonuje łącznie lub w częściach.</a:t>
            </a:r>
          </a:p>
        </p:txBody>
      </p:sp>
    </p:spTree>
    <p:extLst>
      <p:ext uri="{BB962C8B-B14F-4D97-AF65-F5344CB8AC3E}">
        <p14:creationId xmlns:p14="http://schemas.microsoft.com/office/powerpoint/2010/main" val="108127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7B4C7-E853-444E-A58C-4D80CF2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dokumenty są składane do rozliczenia?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643E62-EBFB-413C-94D3-EBB91A1C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pl-PL" b="1" dirty="0"/>
              <a:t>Umowa z wykonawcą / dostawcą </a:t>
            </a:r>
            <a:r>
              <a:rPr lang="pl-PL" dirty="0"/>
              <a:t>– jeżeli dotyczy.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Dla przyspieszenia oceny sprawozdania możliwe jest załączenia oświadczenia, że takowego nie było.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b="1" dirty="0"/>
              <a:t>Protokół odbioru przedmiotu zamówienia </a:t>
            </a:r>
            <a:r>
              <a:rPr lang="pl-PL" dirty="0"/>
              <a:t>(jeżeli dotyczy)</a:t>
            </a:r>
          </a:p>
          <a:p>
            <a:pPr marL="846871" lvl="1" indent="-342900">
              <a:buFont typeface="+mj-lt"/>
              <a:buAutoNum type="arabicPeriod" startAt="9"/>
            </a:pPr>
            <a:r>
              <a:rPr lang="pl-PL" dirty="0"/>
              <a:t>Dla przyspieszenia oceny sprawozdania możliwe jest załączenia oświadczenia, że takowego nie było.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dirty="0"/>
              <a:t>w zakresie robot budowlanych – </a:t>
            </a:r>
            <a:r>
              <a:rPr lang="pl-PL" b="1" dirty="0"/>
              <a:t>projekt prac robót budowlanych </a:t>
            </a:r>
            <a:r>
              <a:rPr lang="pl-PL" dirty="0"/>
              <a:t>zawierający wykaz dokonanej inwestycji i wydatków (jeśli roboty budowlane przewidziane w ramach grantu stanowią część projektu prac budowlanych, należy zaznaczyć i wskazać prace, które będą realizowane w Przedsięwzięciu), protokół odbioru prac, protokół odbioru BHP/PPOŻ (jeżeli wymaga tego zakres robót), zgoda właściciela nieruchomości (jeżeli jest niezbędna),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63DA64-CCFF-4623-8F39-D9632B5A6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23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847376-6C40-4B24-80F0-9B82D92A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dokumenty są składane do rozliczenia?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3D5A47-8925-4890-98E4-96FF6F2ED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11"/>
            </a:pPr>
            <a:r>
              <a:rPr lang="pl-PL" dirty="0"/>
              <a:t>w zakresie zakupu sprzętu: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w przypadku Grantobiorców, którzy prowadzą pełną księgowość: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b="1" dirty="0"/>
              <a:t>dokument OT </a:t>
            </a:r>
            <a:r>
              <a:rPr lang="pl-PL" dirty="0"/>
              <a:t>(dowód przyjęcia środka trwałego do użytkowania) - dotyczy zakupu środków trwałych/wartości niematerialnych i prawnych w rozumieniu ustawy o rachunkowości,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b="1" dirty="0"/>
              <a:t>wykaz środków trwałych </a:t>
            </a:r>
            <a:r>
              <a:rPr lang="pl-PL" b="1" dirty="0" err="1"/>
              <a:t>niskocennych</a:t>
            </a:r>
            <a:r>
              <a:rPr lang="pl-PL" b="1" dirty="0"/>
              <a:t> </a:t>
            </a:r>
            <a:r>
              <a:rPr lang="pl-PL" dirty="0"/>
              <a:t>lub stosowne wyjaśnienie potwierdzające sposób ujęcia w księgach rachunkowych </a:t>
            </a:r>
            <a:r>
              <a:rPr lang="pl-PL" dirty="0" err="1"/>
              <a:t>niskocennych</a:t>
            </a:r>
            <a:r>
              <a:rPr lang="pl-PL" dirty="0"/>
              <a:t> środków trwałych, zgodnie z przyjętymi w polityce rachunkowości jednostki rozwiązaniami ewidencyjnymi dotyczącymi takich składników aktywów;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w przypadku Grantobiorców, którzy nie prowadzą pełnej księgowości: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b="1" dirty="0"/>
              <a:t>oświadczenie o braku obowiązku sporządzania dokumentu OT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5D48C2-C528-4FEF-AF9B-49E2D5849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60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154777-1209-4754-BD09-553DDC2E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02D23C-A596-4837-8148-80083AE0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Sprawozdanie wypełniane jest wg wzoru dostępnego na stronie:</a:t>
            </a:r>
          </a:p>
          <a:p>
            <a:pPr lvl="1"/>
            <a:r>
              <a:rPr lang="pl-PL" dirty="0"/>
              <a:t>UWAGA! należy wypełnić wszystkie pola poprawnie</a:t>
            </a:r>
          </a:p>
          <a:p>
            <a:pPr lvl="2"/>
            <a:r>
              <a:rPr lang="pl-PL" dirty="0"/>
              <a:t>Pola puste lub błędnie wypełnione = wezwanie do poprawy</a:t>
            </a:r>
          </a:p>
          <a:p>
            <a:r>
              <a:rPr lang="pl-PL" dirty="0"/>
              <a:t>W sprawozdaniu ujmowane są wszystkie wydatki, które podmiot chce rozliczyć w okresie sprawozdawczym. </a:t>
            </a:r>
          </a:p>
          <a:p>
            <a:r>
              <a:rPr lang="pl-PL" dirty="0"/>
              <a:t>Okres sprawozdawczy musi być prawidłowo wypełniony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F38726-8484-4134-8E99-1CEBDC010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77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3DDBF34-D7B8-4218-9627-08268169F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7B8895C2-F059-4C2A-B467-52B36BFCE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779837"/>
            <a:ext cx="7920037" cy="216195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Omówienie aktualnego etapu rozliczeń.</a:t>
            </a:r>
          </a:p>
          <a:p>
            <a:pPr marL="514350" indent="-514350">
              <a:buAutoNum type="arabicPeriod"/>
            </a:pPr>
            <a:r>
              <a:rPr lang="pl-PL" dirty="0"/>
              <a:t>Wskazanie skutków nierozliczenia grantu w terminie.</a:t>
            </a:r>
          </a:p>
          <a:p>
            <a:pPr marL="514350" indent="-514350">
              <a:buAutoNum type="arabicPeriod"/>
            </a:pPr>
            <a:r>
              <a:rPr lang="pl-PL" dirty="0"/>
              <a:t>Omówienie przykładów niekwalifikowalności wydatków.</a:t>
            </a:r>
          </a:p>
          <a:p>
            <a:pPr marL="514350" indent="-514350">
              <a:buAutoNum type="arabicPeriod"/>
            </a:pPr>
            <a:r>
              <a:rPr lang="pl-PL" dirty="0"/>
              <a:t>Omówienie dalszych kroków.</a:t>
            </a:r>
          </a:p>
        </p:txBody>
      </p:sp>
    </p:spTree>
    <p:extLst>
      <p:ext uri="{BB962C8B-B14F-4D97-AF65-F5344CB8AC3E}">
        <p14:creationId xmlns:p14="http://schemas.microsoft.com/office/powerpoint/2010/main" val="30826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C3262-DD29-458B-A5DB-32E483A3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błędy w sprawozdaniu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46A62D-165A-4D40-9648-201EB73E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Błędny okres sprawozdawczy.</a:t>
            </a:r>
          </a:p>
          <a:p>
            <a:r>
              <a:rPr lang="pl-PL" dirty="0"/>
              <a:t>Błędnie oznaczona nazwa podmiotu – jest to nazwa rejestrowa – najlepiej skopiować z umowy o powierzenie grantu.</a:t>
            </a:r>
          </a:p>
          <a:p>
            <a:r>
              <a:rPr lang="pl-PL" dirty="0"/>
              <a:t>Puste pola lub błędne dane wpisane w polach.</a:t>
            </a:r>
          </a:p>
          <a:p>
            <a:r>
              <a:rPr lang="pl-PL" dirty="0"/>
              <a:t>Nierozliczone wszystkie wydatki lub wpisane w nieprawidłowej wysokości.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BF0F2F-E718-4F8C-8A36-FD34E8558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328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0E92-5BF7-42BA-BED8-E97E503C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Dowody księgowe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6E858D-7339-4CD9-A9ED-F2D21E49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każdej pozycji w sprawozdaniu musi być załączony dokument księgowy (faktura) wraz z dowodem zapłaty. </a:t>
            </a:r>
          </a:p>
          <a:p>
            <a:r>
              <a:rPr lang="pl-PL" dirty="0"/>
              <a:t>Faktura musi mieć opis:</a:t>
            </a:r>
          </a:p>
          <a:p>
            <a:pPr lvl="1"/>
            <a:r>
              <a:rPr lang="pl-PL" dirty="0"/>
              <a:t>Jeżeli opis nie mieści się na awersie, można dodać opis na rewersie, ale należy oznaczyć strony dokumentu (ręcznie) np. 1/2.</a:t>
            </a:r>
          </a:p>
          <a:p>
            <a:pPr lvl="1"/>
            <a:r>
              <a:rPr lang="pl-PL" dirty="0"/>
              <a:t>Opis należy wykonać poprawnie podpisać się z datą.</a:t>
            </a:r>
          </a:p>
          <a:p>
            <a:pPr lvl="1"/>
            <a:r>
              <a:rPr lang="pl-PL" dirty="0"/>
              <a:t>Jeżeli opis był zły należy do skreślić – przy skreśleniu się podpisać z datą i nanieść nowy poprawny opis.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C04CD7-FAD8-49CA-B0C5-AC18F40BD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56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A0842A-58E1-4AEA-ACEF-1325AED5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błędy opisu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0F8ADF-5B93-4399-93AF-CF6A58F6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Błędnie opisany dokument  z nawą projektu lub nr umowy</a:t>
            </a:r>
          </a:p>
          <a:p>
            <a:r>
              <a:rPr lang="pl-PL" dirty="0"/>
              <a:t>Błędne nr dowodu księgowego – źle spisane, błędnie spisane, omyłki pisarskie</a:t>
            </a:r>
          </a:p>
          <a:p>
            <a:r>
              <a:rPr lang="pl-PL" dirty="0"/>
              <a:t>Duża liczba poprawek bez dat i skreśleń uniemożliwiająca rozczytanie dokumentu</a:t>
            </a:r>
          </a:p>
          <a:p>
            <a:r>
              <a:rPr lang="pl-PL" dirty="0"/>
              <a:t>Dodawane kartki z opisem dowodu księgowego – bez wskazania, że zawiera załącznik</a:t>
            </a:r>
          </a:p>
          <a:p>
            <a:pPr lvl="1"/>
            <a:r>
              <a:rPr lang="pl-PL" dirty="0"/>
              <a:t>Do czasu posiadania miejsca na awersie/ rewersie wystarczającego na opis nie należy dołączać załącznika w postaci dodatkowej karetki.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BAC731-F184-4AC1-9FC5-B3C3B8843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557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8D61-BF3A-4897-AF55-4AF4AD18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dowodu księgowego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BB8EA2-E6CE-4A35-8241-630576309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Opis dowodu księgowego to opis faktury wg wzoru dostępnego na stronie</a:t>
            </a:r>
          </a:p>
          <a:p>
            <a:pPr lvl="1"/>
            <a:r>
              <a:rPr lang="pl-PL" dirty="0"/>
              <a:t>Do każdej faktury musi być opis.</a:t>
            </a:r>
          </a:p>
          <a:p>
            <a:pPr lvl="2"/>
            <a:r>
              <a:rPr lang="pl-PL" dirty="0"/>
              <a:t>Uzupełnić proszę wszystkie pola – nic nie zostawiać.</a:t>
            </a:r>
          </a:p>
          <a:p>
            <a:pPr lvl="1"/>
            <a:r>
              <a:rPr lang="pl-PL" dirty="0"/>
              <a:t>Opis musi być podpisany przez wszystkie osoby upoważnione zgodnie z etapami oceny dokumentu księgowego – może to być jedna osoba o ile taka jest polityka rachunkowości.</a:t>
            </a:r>
          </a:p>
          <a:p>
            <a:r>
              <a:rPr lang="pl-PL" dirty="0"/>
              <a:t>Opis zawiera błędy:</a:t>
            </a:r>
          </a:p>
          <a:p>
            <a:pPr lvl="1"/>
            <a:r>
              <a:rPr lang="pl-PL" dirty="0"/>
              <a:t>Należy je przekreślić z podpisem i datą oraz nanieść nową treść.</a:t>
            </a:r>
          </a:p>
          <a:p>
            <a:r>
              <a:rPr lang="pl-PL" dirty="0"/>
              <a:t>Jeżeli dokument jest nieczytelny można go wydrukować na nowo – należy jednak starą wersję przekreślić z adnotacją, że została wydrukowana nowa wersja dokumentu. Każdą wersję należy przechowywać w dokumentacji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EA83CF-97A9-429A-B818-34278A73C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76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BA1C8-3BAC-4C08-9032-47B26100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Wyciąg z rachunku bankowego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6D8183-2F17-4413-B4C2-08077172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Wyciąg z rachunku bankowego dedykowanego projektowi (uwaga dotyczy tylko tego rachunku bankowego) za </a:t>
            </a:r>
            <a:r>
              <a:rPr lang="pl-PL" u="sng" dirty="0"/>
              <a:t>cały okres sprawozdawczy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Może być wygenerowany 1 dokument, a mogą być miesięczne. </a:t>
            </a:r>
          </a:p>
          <a:p>
            <a:pPr lvl="1"/>
            <a:r>
              <a:rPr lang="pl-PL" dirty="0"/>
              <a:t>Jeżeli okres sprawozdawczy jest dłuższy niż istnienie rachunku bankowego – to od dnia jego powstania do ostatniego dnia okresu sprawozdawczego.</a:t>
            </a:r>
          </a:p>
          <a:p>
            <a:r>
              <a:rPr lang="pl-PL" dirty="0"/>
              <a:t>Najczęstsze błędy:</a:t>
            </a:r>
          </a:p>
          <a:p>
            <a:pPr lvl="1"/>
            <a:r>
              <a:rPr lang="pl-PL" dirty="0"/>
              <a:t>Brak dokumentu lub przedstawienie wyciągów za niepełny okres sprawozdawczy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1066DD-B08F-4C96-9BD4-FA27A51CD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54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63A81-6518-4662-8228-3CF0B874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nieprawidłowości stwierdzane  na podstawie wyciągu bankowego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3D335E-27DA-40A5-9234-32319216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„Pożyczanie środków finansowych” i przelewy nieznajdujące pokrycia i uzasadnienia w wykazanych wydatkach</a:t>
            </a:r>
          </a:p>
          <a:p>
            <a:r>
              <a:rPr lang="pl-PL" dirty="0"/>
              <a:t>Naliczone odsetki i nierozliczone w ramach projektu,</a:t>
            </a:r>
          </a:p>
          <a:p>
            <a:r>
              <a:rPr lang="pl-PL" dirty="0"/>
              <a:t>Lokaty bankowe,</a:t>
            </a:r>
          </a:p>
          <a:p>
            <a:r>
              <a:rPr lang="pl-PL" dirty="0"/>
              <a:t>Wydatki niekwalifikowane np. zapłata za media, wynagrodzenia,</a:t>
            </a:r>
          </a:p>
          <a:p>
            <a:r>
              <a:rPr lang="pl-PL" dirty="0"/>
              <a:t>Daty obciążenia rachunku bankowego inne niż wskazywane daty dokonania wydatku.</a:t>
            </a:r>
          </a:p>
          <a:p>
            <a:endParaRPr lang="pl-PL" dirty="0"/>
          </a:p>
          <a:p>
            <a:r>
              <a:rPr lang="pl-PL" dirty="0"/>
              <a:t>Skutki: stwierdzenie nieprawidłowości oraz obowiązek zwrotu równowartości tych środków wraz z odsetkami liczonymi jak od zaległości podatkowej od dnia przekazania środków grantu do grantobiorcy (obciążenia rachunku NFZ)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EB42A-07AE-468D-AB25-C6F041B8A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865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66E437-01BF-4211-80EE-371D328B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Zestawienie dokumentów księgowych / wyciąg z ksiąg rachunkowych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C428A9-334B-4B07-A42B-97C51B90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Podmiot prowadzący pełną księgowość ma obowiązek przedłożyć wyciąg z ksiąg rachunkowych, z pozycjami zaksięgowania wydatków projektowych</a:t>
            </a:r>
          </a:p>
          <a:p>
            <a:r>
              <a:rPr lang="pl-PL" dirty="0"/>
              <a:t>Podmiot nie prowadzący pełnej księgowości a prowadzący tzw. „małą” księgowość musi sporządzić zestawienie dokumentów księgowych – wzór dostępny na stronie internetowej:</a:t>
            </a:r>
          </a:p>
          <a:p>
            <a:pPr lvl="1"/>
            <a:r>
              <a:rPr lang="pl-PL" dirty="0">
                <a:hlinkClick r:id="rId2"/>
              </a:rPr>
              <a:t>Zalecenia – feniks</a:t>
            </a:r>
            <a:endParaRPr lang="pl-PL" dirty="0"/>
          </a:p>
          <a:p>
            <a:r>
              <a:rPr lang="pl-PL" dirty="0"/>
              <a:t>Na każdą pozycję wskazaną w sprawozdaniu grantobiorca musi przedstawić ww. dokument. Nie muszą być one sporządzane przedstawiane osobno, mogą zbiorczo (o ile jest to możliwe)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F20427-5D95-4AC0-8B42-9B2DBD9C2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4710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A38CA-7E5E-485C-A060-8FD26659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Dokumentacja zakupowa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57C82-7503-400B-987F-ACEBFBA2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Podmiot ma obowiązek przedstawić </a:t>
            </a:r>
            <a:r>
              <a:rPr lang="pl-PL" b="1" dirty="0"/>
              <a:t>pełną dokumentację zakupową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Podmiot zobowiązany do stosowania ustawy PZP – pełna dokumentacja przetargowa</a:t>
            </a:r>
          </a:p>
          <a:p>
            <a:pPr lvl="1"/>
            <a:r>
              <a:rPr lang="pl-PL" dirty="0"/>
              <a:t>Podmioty pozostałe:</a:t>
            </a:r>
          </a:p>
          <a:p>
            <a:pPr lvl="2"/>
            <a:r>
              <a:rPr lang="pl-PL" dirty="0"/>
              <a:t>Mamy 3 kategorie: sprzęt medyczny, sprzęt informatyczny i prace budowlane.</a:t>
            </a:r>
          </a:p>
          <a:p>
            <a:pPr lvl="2"/>
            <a:r>
              <a:rPr lang="pl-PL" dirty="0"/>
              <a:t>Wartość zamówienia = suma wszystkich wydatków w kategorii wskazana w HRP. </a:t>
            </a:r>
          </a:p>
          <a:p>
            <a:pPr lvl="2"/>
            <a:r>
              <a:rPr lang="pl-PL" dirty="0"/>
              <a:t>Jeżeli wartość zamówienie jest większa niż 80 </a:t>
            </a:r>
            <a:r>
              <a:rPr lang="pl-PL" dirty="0" err="1"/>
              <a:t>tys</a:t>
            </a:r>
            <a:r>
              <a:rPr lang="pl-PL" dirty="0"/>
              <a:t> zł netto (uwaga mamy różne wartości VAT) to należy przeprowadzić zamówienie uwzględniając zasady konkurencyjności, a wydatki muszą </a:t>
            </a:r>
            <a:r>
              <a:rPr lang="pl-PL" dirty="0" err="1"/>
              <a:t>byż</a:t>
            </a:r>
            <a:r>
              <a:rPr lang="pl-PL" dirty="0"/>
              <a:t> racjonalne, przejrzyste i oszczędne. Należy zachować </a:t>
            </a:r>
            <a:r>
              <a:rPr lang="pl-PL" dirty="0" err="1"/>
              <a:t>zasadu</a:t>
            </a:r>
            <a:r>
              <a:rPr lang="pl-PL" dirty="0"/>
              <a:t> uczciwej konkurencji.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B69235-F252-4AF8-90CD-295184469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465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73BFC-CB3E-4F0D-A5B5-8856F880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Dokumentacja zakupowa </a:t>
            </a:r>
            <a:br>
              <a:rPr lang="pl-PL" dirty="0"/>
            </a:br>
            <a:r>
              <a:rPr lang="pl-PL" dirty="0"/>
              <a:t>-najwięcej błędów i </a:t>
            </a:r>
            <a:r>
              <a:rPr lang="pl-PL" dirty="0" err="1"/>
              <a:t>niekwalifkowalności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DFB5E5-E08B-48F9-84B7-A7B0D389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Dokonanie zakupów z pominięciem zasad konkurencyjności, uczciwej konkurencji, dokonywania wydatków z naruszeniem przejrzystości, racjonalności oszczędności</a:t>
            </a:r>
          </a:p>
          <a:p>
            <a:pPr lvl="1"/>
            <a:r>
              <a:rPr lang="pl-PL" dirty="0"/>
              <a:t>Posiadanie 1 oferty lub ofert niezgodnych z zapytaniem lub nieważnej</a:t>
            </a:r>
          </a:p>
          <a:p>
            <a:pPr lvl="1"/>
            <a:r>
              <a:rPr lang="pl-PL" dirty="0"/>
              <a:t>Otwarcie ofert przed ostatnim dniem ich składania</a:t>
            </a:r>
          </a:p>
          <a:p>
            <a:pPr lvl="1"/>
            <a:r>
              <a:rPr lang="pl-PL" dirty="0"/>
              <a:t>Wybór oferty po terminie jej ważności</a:t>
            </a:r>
          </a:p>
          <a:p>
            <a:pPr lvl="1"/>
            <a:r>
              <a:rPr lang="pl-PL" dirty="0"/>
              <a:t>Wybór oferty, która nie była najkorzystniejsza</a:t>
            </a:r>
          </a:p>
          <a:p>
            <a:pPr lvl="1"/>
            <a:r>
              <a:rPr lang="pl-PL" dirty="0"/>
              <a:t>Wybór oferty bez zapytania ofertowego i rozeznania rynku w sytuacji wartości zamówienia powyżej 80 tys. zł netto.</a:t>
            </a:r>
          </a:p>
          <a:p>
            <a:r>
              <a:rPr lang="pl-PL" dirty="0"/>
              <a:t>Naruszenie zapisów ustawy PZP – wobec podmiotów, których dotyczy.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352BE0-43DA-475A-9150-8D8E7042D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81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B52016F-9CF5-4591-9ABC-2DA444757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434" y="874723"/>
            <a:ext cx="8712968" cy="28862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dirty="0"/>
              <a:t>Ostateczny termin rozliczenia wydatków w ramach zaliczki pobranej w grudniu 2025 r.</a:t>
            </a:r>
            <a:br>
              <a:rPr lang="pl-PL" sz="4400" dirty="0"/>
            </a:br>
            <a:br>
              <a:rPr lang="pl-PL" sz="3200" dirty="0"/>
            </a:b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marca 2026 r.</a:t>
            </a:r>
            <a:br>
              <a:rPr lang="pl-PL" sz="4400" dirty="0"/>
            </a:br>
            <a:endParaRPr lang="pl-P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7F777F-508A-4EA4-A948-4ABB9A8380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2313" y="7019925"/>
            <a:ext cx="1079500" cy="179388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32DC2A1-C8D9-4F9B-80D2-685C17689FD6}"/>
              </a:ext>
            </a:extLst>
          </p:cNvPr>
          <p:cNvSpPr txBox="1"/>
          <p:nvPr/>
        </p:nvSpPr>
        <p:spPr>
          <a:xfrm>
            <a:off x="737394" y="2101437"/>
            <a:ext cx="72008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7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84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ED46EE3-A5A1-44E4-BFE5-E423F39E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467469"/>
            <a:ext cx="8640382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Grantobiorcy wskazane w § 4  umowy o powierzenie grantu 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88494A55-A942-49EA-B201-1A4EA808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547470"/>
            <a:ext cx="9505056" cy="5544736"/>
          </a:xfrm>
        </p:spPr>
        <p:txBody>
          <a:bodyPr numCol="2" spcCol="216000">
            <a:noAutofit/>
          </a:bodyPr>
          <a:lstStyle/>
          <a:p>
            <a:pPr algn="just" rtl="0" fontAlgn="base">
              <a:lnSpc>
                <a:spcPct val="120000"/>
              </a:lnSpc>
              <a:buFont typeface="+mj-lt"/>
              <a:buAutoNum type="arabicPeriod"/>
            </a:pPr>
            <a:r>
              <a:rPr lang="pl-P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Grantobiorca odpowiada za realizację Przedsięwzięcia zgodnie ze  złożonym wnioskiem o powierzenie grantu, Umową oraz Procedurą</a:t>
            </a: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 </a:t>
            </a:r>
          </a:p>
          <a:p>
            <a:pPr algn="just" rtl="0" fontAlgn="base">
              <a:lnSpc>
                <a:spcPct val="120000"/>
              </a:lnSpc>
              <a:buFont typeface="+mj-lt"/>
              <a:buAutoNum type="arabicPeriod" startAt="2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Grantobiorca zobowiązuje się do stosowania Procedury z wszelkimi ewentualnymi zmianami. </a:t>
            </a:r>
          </a:p>
          <a:p>
            <a:pPr algn="just" rtl="0" fontAlgn="base">
              <a:lnSpc>
                <a:spcPct val="120000"/>
              </a:lnSpc>
              <a:buFont typeface="+mj-lt"/>
              <a:buAutoNum type="arabicPeriod" startAt="3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Grantobiorca zobowiązuje się do: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stosowania wszelkich aktualnych wytycznych i materiałów związanych z wykonaniem Umowy; 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realizacji Przedsięwzięcia zgodnie z założonym celem, określonym we Wniosku o powierzenie grantu, Procedurze oraz w Umowie;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realizacji Przedsięwzięcia z należytą starannością</a:t>
            </a: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szczególności ponosząc wydatki celowo, rzetelnie, racjonalnie</a:t>
            </a:r>
            <a:b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oszczędnie z zachowaniem zasady uzyskiwania najlepszych efektów z danych nakładów, zasady optymalnego doboru metod </a:t>
            </a:r>
            <a:b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środków służących osiągnięciu założonych celów, zgodnie z obowiązującymi przepisami prawa i zasadami obowiązującymi w ramach programu Fundusze Europejskie na Infrastrukturę, Klimat,   Środowisko 2021-2027 oraz w sposób, który zapewni prawidłową i terminową realizację oraz osiągnięcie celów zakładanych we Wniosku o powierzenie grantu;   </a:t>
            </a:r>
            <a:endParaRPr lang="pl-PL" sz="11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endParaRPr lang="pl-PL" sz="11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endParaRPr lang="pl-PL" sz="11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prowadzenia w ramach Przedsięwzięcia  odrębnej ewidencji księgowej kosztów, wydatków i przychodów lub stosowania </a:t>
            </a:r>
            <a:b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istniejącego systemu ewidencji księgowej odrębnego kodu księgowego umożliwiającego identyfikację wszystkich transakcji oraz poszczególnych operacji bankowych związanych z Przedsięwzięciem oraz zapewnienia, że operacje są ewidencjonowane zgodnie z obowiązującymi przepisami; 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przestrzegania zasady zakazu podwójnego finansowania, zgodnie z którą niedozwolone jest zrefundowanie lub rozliczenie, całkowite lub częściowe danego kosztu z innych środków,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zapewnienia ścieżki audytu poprzez zawarcie w opisie dowodu księgowego informacji o finansowaniu zakupu sprzętu ze środków programu Fundusze Europejskie na Infrastrukturę, Klimat, Środowisko 2021-2027</a:t>
            </a:r>
            <a:r>
              <a:rPr lang="pl-P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taki sposób, aby widoczny był związek </a:t>
            </a:r>
            <a:b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Projektem grantowym, w tym numer umowy i kwota kwalifikowanego wydatku; 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ponoszenia wobec Grantodawcy pełnej odpowiedzialności za realizację Przedsięwzięcia;  </a:t>
            </a:r>
          </a:p>
          <a:p>
            <a:pPr marL="342900" indent="-342900" algn="just" rtl="0" fontAlgn="base">
              <a:lnSpc>
                <a:spcPct val="120000"/>
              </a:lnSpc>
              <a:buFont typeface="+mj-lt"/>
              <a:buAutoNum type="alphaLcParenR"/>
            </a:pPr>
            <a:r>
              <a:rPr lang="pl-PL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ponoszenia wyłącznej odpowiedzialności wobec osób trzecich za szkody powstałe w związku z realizacją Przedsięwzięcia  oraz za skutki działań i zaniechań związanych z realizacją Przedsięwzięcia.   </a:t>
            </a:r>
          </a:p>
        </p:txBody>
      </p:sp>
    </p:spTree>
    <p:extLst>
      <p:ext uri="{BB962C8B-B14F-4D97-AF65-F5344CB8AC3E}">
        <p14:creationId xmlns:p14="http://schemas.microsoft.com/office/powerpoint/2010/main" val="69452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812C4-09A3-431E-A9F8-52F1460B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niezbędne po złożeniu sprawozdania</a:t>
            </a:r>
            <a:br>
              <a:rPr lang="pl-PL" dirty="0"/>
            </a:br>
            <a:r>
              <a:rPr lang="pl-PL" dirty="0"/>
              <a:t>- weryfikacja dokumentacji rozliczeniowej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5DD9A-C314-435B-8EBE-A9940736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Monitorujący w Oddziale Wojewódzkim NFZ ocenia złożone sprawozdanie i :</a:t>
            </a:r>
          </a:p>
          <a:p>
            <a:pPr lvl="1"/>
            <a:r>
              <a:rPr lang="pl-PL" dirty="0"/>
              <a:t>Wzywa do braków formalnych / poprawienia błędów</a:t>
            </a:r>
          </a:p>
          <a:p>
            <a:pPr lvl="2"/>
            <a:r>
              <a:rPr lang="pl-PL" dirty="0"/>
              <a:t>Wezwanie jest kompleksowe – zawiera wykaz wszystkich informacji</a:t>
            </a:r>
          </a:p>
          <a:p>
            <a:pPr lvl="1"/>
            <a:r>
              <a:rPr lang="pl-PL" dirty="0"/>
              <a:t>Po bezskutecznym upływie terminu wskazanego w wezwaniu albo po odpowiedzi na wezwanie w sposób niezupełny:</a:t>
            </a:r>
          </a:p>
          <a:p>
            <a:pPr lvl="2"/>
            <a:r>
              <a:rPr lang="pl-PL" dirty="0"/>
              <a:t>Oddział Wojewódzki wezwie do osobistego stawiennictwa w celu przedstawienia dokumentów rozliczeniowych.</a:t>
            </a:r>
          </a:p>
          <a:p>
            <a:r>
              <a:rPr lang="pl-PL" dirty="0"/>
              <a:t>W przypadku nieuzupełnienia dokumentów w terminie lub niepoprawienia błędów w sposób zupełny ZM oceni negatywnie sprawozdanie i nie zatwierdzi wydatków jednocześnie wezwie do zwrotu środków grantu wraz z odsetkami liczonymi jak od zaległości podatkowej od dnia przekazania grantu.</a:t>
            </a:r>
          </a:p>
          <a:p>
            <a:pPr lvl="1"/>
            <a:r>
              <a:rPr lang="pl-PL" dirty="0"/>
              <a:t>Jest to nieprawidłowość.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2772FE-6ABF-492E-A2E1-1DBC51724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1523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7BDC9F-F4DE-45A8-875D-BEB3578F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Weryfikacja dokumentacji rozliczeniowej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C24D90-B8CC-4DB9-95BA-ED68BA66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Wątpliwości co do treści wskazanych w wezwaniu: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jakikolwiek podmiot ma wątpliwości co jest błędem i w jaki sposób ma zostać poprawione, może dopytać Oddział Wojewódzki NFZ co i w jaki sposób ma poprawić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Oddział Wojewódzki NFZ pominął jakieś okoliczności – proszę wskazać, że dane informacje znajdują się w dokumentacji rozliczeniowej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Proszę o udzielenie odpowiedzi każdorazowo w terminie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579E14-57F6-459C-A986-DDD55CE4E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86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75D63-E87D-4572-BC9B-D03208CB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ma teraz zrobić Grantobiorca?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0A1194-27A1-47B3-B01B-AF6A5705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Zapoznać się szczegółowo z przykładowo wypełnionymi dokumentami rozliczeniowymi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	Zalecenia – feniks</a:t>
            </a:r>
            <a:endParaRPr lang="pl-PL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Dokładnie zweryfikować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rozliczeniowe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Dokładnie przeczytać wezwanie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Oddziału Wojewódzkiego NFZ – od początku do końca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Przygotować odpowiedź na każdy punkt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wykazany w wezwaniu</a:t>
            </a:r>
          </a:p>
          <a:p>
            <a:pPr lvl="2"/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Poprawić wszystkie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wymagane błędy</a:t>
            </a:r>
          </a:p>
          <a:p>
            <a:pPr lvl="2"/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Przekazać wszystkie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wymagane braki</a:t>
            </a:r>
          </a:p>
          <a:p>
            <a:pPr marL="1007943" lvl="2" indent="0"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4C65F2-1310-44EC-B551-925D8B927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46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9BFBE6-4E40-4148-A095-83F9E147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Omówienie przykładów niekwalifikowalności wydatków – faktury na USG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041BA-1B29-426A-9E1A-9E84DEE3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Niekwalifikowalne okazały się faktury za zakup aparatu USG: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Z pominięciem procedury PZP – podmioty publiczne i inne zobowiązane do stosowania ustawy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Faktury były błędnie opisane – w programach do nakładania treści (niedopuszczalne !) a nie na oryginale dowodu księgowego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Na fakturach były naklejone opisy projektu uniemożliwiające odczytanie treści FV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Faktury były korygowane i dokumenty zostały przerobione – ten sam dokument został przedstawiany w kilku wersjach np. z różniącymi się od siebie opisami na dokumencie</a:t>
            </a:r>
          </a:p>
          <a:p>
            <a:pPr marL="503971" lvl="1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BEA4F9-FF75-40E4-9734-0FC672373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19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169414-ECD2-4443-8137-31618BB7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1894840"/>
            <a:ext cx="5059065" cy="3012843"/>
          </a:xfrm>
          <a:prstGeom prst="rect">
            <a:avLst/>
          </a:prstGeom>
        </p:spPr>
      </p:pic>
      <p:pic>
        <p:nvPicPr>
          <p:cNvPr id="7" name="Picture 2" descr="Ok Nok Icons - ClipArt Best">
            <a:extLst>
              <a:ext uri="{FF2B5EF4-FFF2-40B4-BE49-F238E27FC236}">
                <a16:creationId xmlns:a16="http://schemas.microsoft.com/office/drawing/2014/main" id="{0790DEF3-3761-4E7C-AA99-18681DC0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8" y="641151"/>
            <a:ext cx="792088" cy="7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053E93B-3EE1-475D-B245-1C224AA7292A}"/>
              </a:ext>
            </a:extLst>
          </p:cNvPr>
          <p:cNvSpPr txBox="1"/>
          <p:nvPr/>
        </p:nvSpPr>
        <p:spPr>
          <a:xfrm>
            <a:off x="1778000" y="797621"/>
            <a:ext cx="714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Przekazywanie dokumentów w różnych wersjach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0E7182C-4F65-4592-88CB-7DD7EB3975B3}"/>
              </a:ext>
            </a:extLst>
          </p:cNvPr>
          <p:cNvSpPr txBox="1"/>
          <p:nvPr/>
        </p:nvSpPr>
        <p:spPr>
          <a:xfrm>
            <a:off x="6210003" y="64760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II wersja – bez podpisu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B943E2E-8DC6-40C7-B6C5-627DEA1969DB}"/>
              </a:ext>
            </a:extLst>
          </p:cNvPr>
          <p:cNvSpPr txBox="1"/>
          <p:nvPr/>
        </p:nvSpPr>
        <p:spPr>
          <a:xfrm>
            <a:off x="784409" y="57839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 wersja – z podpisem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9D49EC68-082D-4233-9076-5BEAC21A9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264" y="3200975"/>
            <a:ext cx="5389549" cy="3074929"/>
          </a:xfrm>
          <a:prstGeom prst="rect">
            <a:avLst/>
          </a:prstGeom>
        </p:spPr>
      </p:pic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48D4BF5-71FC-435F-ACA4-E654B0D7AF78}"/>
              </a:ext>
            </a:extLst>
          </p:cNvPr>
          <p:cNvCxnSpPr>
            <a:cxnSpLocks/>
          </p:cNvCxnSpPr>
          <p:nvPr/>
        </p:nvCxnSpPr>
        <p:spPr>
          <a:xfrm flipV="1">
            <a:off x="7290122" y="5127886"/>
            <a:ext cx="0" cy="1348204"/>
          </a:xfrm>
          <a:prstGeom prst="straightConnector1">
            <a:avLst/>
          </a:prstGeom>
          <a:ln w="38100">
            <a:solidFill>
              <a:srgbClr val="FF0000">
                <a:alpha val="8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5C1B392-CDF5-471E-95F2-546055193F6C}"/>
              </a:ext>
            </a:extLst>
          </p:cNvPr>
          <p:cNvCxnSpPr>
            <a:cxnSpLocks/>
          </p:cNvCxnSpPr>
          <p:nvPr/>
        </p:nvCxnSpPr>
        <p:spPr>
          <a:xfrm flipV="1">
            <a:off x="2321570" y="4067869"/>
            <a:ext cx="0" cy="1348204"/>
          </a:xfrm>
          <a:prstGeom prst="straightConnector1">
            <a:avLst/>
          </a:prstGeom>
          <a:ln w="38100">
            <a:solidFill>
              <a:srgbClr val="FF0000">
                <a:alpha val="8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47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k Nok Icons - ClipArt Best">
            <a:extLst>
              <a:ext uri="{FF2B5EF4-FFF2-40B4-BE49-F238E27FC236}">
                <a16:creationId xmlns:a16="http://schemas.microsoft.com/office/drawing/2014/main" id="{0790DEF3-3761-4E7C-AA99-18681DC0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8" y="421296"/>
            <a:ext cx="792088" cy="7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053E93B-3EE1-475D-B245-1C224AA7292A}"/>
              </a:ext>
            </a:extLst>
          </p:cNvPr>
          <p:cNvSpPr txBox="1"/>
          <p:nvPr/>
        </p:nvSpPr>
        <p:spPr>
          <a:xfrm>
            <a:off x="1744785" y="480244"/>
            <a:ext cx="714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Przekazywanie dokumentów opisywanych w programach do nakładania treści na PDF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7864CF1-D56D-44B6-BC2C-2964244E9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73" y="1481019"/>
            <a:ext cx="6153466" cy="459763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8DCEB05-CF2E-4FAA-9DDE-2FC1E66A78D4}"/>
              </a:ext>
            </a:extLst>
          </p:cNvPr>
          <p:cNvSpPr txBox="1"/>
          <p:nvPr/>
        </p:nvSpPr>
        <p:spPr>
          <a:xfrm>
            <a:off x="1097434" y="621504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Treść „Wydatek …(…)” sporządzona w programie do nakładania treści a nie nadrukowana na oryginał faktury. Dodatkowo na biało-czarnym skanie faktury zostały nałożone w programie kolorowe logotypy.</a:t>
            </a:r>
          </a:p>
        </p:txBody>
      </p:sp>
    </p:spTree>
    <p:extLst>
      <p:ext uri="{BB962C8B-B14F-4D97-AF65-F5344CB8AC3E}">
        <p14:creationId xmlns:p14="http://schemas.microsoft.com/office/powerpoint/2010/main" val="1373206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k Nok Icons - ClipArt Best">
            <a:extLst>
              <a:ext uri="{FF2B5EF4-FFF2-40B4-BE49-F238E27FC236}">
                <a16:creationId xmlns:a16="http://schemas.microsoft.com/office/drawing/2014/main" id="{0790DEF3-3761-4E7C-AA99-18681DC0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8" y="421296"/>
            <a:ext cx="792088" cy="7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053E93B-3EE1-475D-B245-1C224AA7292A}"/>
              </a:ext>
            </a:extLst>
          </p:cNvPr>
          <p:cNvSpPr txBox="1"/>
          <p:nvPr/>
        </p:nvSpPr>
        <p:spPr>
          <a:xfrm>
            <a:off x="1744785" y="480244"/>
            <a:ext cx="714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Przekazywanie dokumentów opisywanych w programach do nakładania treści na PDF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65E10A-4520-4DC9-817F-31B406443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98" y="1331565"/>
            <a:ext cx="4464496" cy="59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0CCBC-63B9-4377-85F0-FABF635C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Niespójności w sprawozdaniu, informacje wykluczające się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644751-903C-4882-BAD1-4C9CD3628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EB97B59-7C6D-4903-824C-17B92249C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38" y="1963332"/>
            <a:ext cx="2353003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03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9F873-07C2-46B4-A7CF-AED6955B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Omówienie przykładów niekwalifikowalności wydatków.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E0CC0E-D401-44ED-82A9-FEDE86000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Najczęściej pojawiające się błędy skutkujące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niekwalifikowalnością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wydatków: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Wydatek poniesiony i sfinansowany z zaliczki poza okresem dokonywania wydatku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dokonania wydatku – data płatności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Wydatek finansowany z zaliczki powinien nastąpić w terminie 3 m-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otrzymania zaliczki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 – terminy są miesięczne: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podmiot otrzymał zaliczkę w grudniu – grudzień wlicza się do ww. okresu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 kończy się z upływem ostatniego dnia miesiąca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Wydatek nie był wykazany w HRP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kupił inny sprzęt lub większą ilość sprzętu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AC1727-6081-4C83-B002-77AE1DA07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775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16456-2470-4135-91E2-EFE5F581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Omówienie przykładów niekwalifikowalności wydatków – naruszenie zasady konkurencyjności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639A4E-5038-449C-8480-D05CC7D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18585"/>
            <a:ext cx="8856503" cy="47522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Wydatek był poniesiony z naruszeniem zasady konkurencyjności w projektach unijnych: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Podmiot nie wysłał zapytania do 3 oferentów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dirty="0"/>
              <a:t>UWAGA: musi być zachowana tożsamość podmiotowa i przedmiotowa – zgodność kodów PKD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Podmiot nie posiadał kontroferty – by wybrać, która z ofert jest korzystniejsza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Podmiot dokonał zakupu z wolnej ręki – nie wykazując podstaw prawnych do zastosowania tego mechanizmu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Podmiot nie dokonał zapytania ofertowego i rozeznania rynku – </a:t>
            </a:r>
            <a:br>
              <a:rPr lang="pl-PL" sz="2000" dirty="0"/>
            </a:br>
            <a:r>
              <a:rPr lang="pl-PL" sz="2000" dirty="0"/>
              <a:t>w ogóle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Zakup był niezgodny z przyjętymi kryteriami oceny ofert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Wybrana została oferta, która nie była najkorzystniejsza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FA2479-F076-47EC-AEC9-4F52E295B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184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24A9C6-4A23-4C01-B29B-2E505A9F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Grantobiorcy wskazane w § 13  umowy o powierzenie grantu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5AC32-81D3-438D-AD98-A7C17C83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Grantobiorca zobowiązuje się do realizowania, wydatkowania, </a:t>
            </a:r>
            <a:r>
              <a:rPr lang="pl-PL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rozliczenia</a:t>
            </a:r>
            <a:r>
              <a:rPr lang="pl-PL" sz="24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zgodnie z zakresem Przedsięwzięcia, na podstawie rzeczywiście poniesionych wydatków w oparciu o sprawozdawanie okresowe, którego wzór stanowi załącznik nr 6 do Procedury. 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FAE89F-07DE-497A-8300-98968BEDF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387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D6DF8-AC32-4835-B077-81617FE7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Omówienie przykładów niekwalifikowalności wydatków – konflikt interesów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13EB5-B5E7-45E3-B13F-31689973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9144535" cy="3600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Konflikt interesów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Wnioskodawca był reprezentowany przez ten sam podmiot na etapie składania wniosku oraz na etapie dokonywania zakupów w trakcie realizacji umowy o powierzenie grantu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Grantobiorca składał wniosek przez pełnomocnika (firma / osoba fizyczna) i ten sam pełnomocnik pomaga mu wykonać zakupy – albo zakupy są wykonywane za pośrednictwem tej firmy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FE8EDE-600A-4D9A-AA77-CF258F11B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965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57459-1F79-49DD-939B-7B1762B2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Omówienie przykładów niekwalifikowalności wydatków – brak aneksowania umowy w terminie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BE0806-D894-4C98-AD3F-C0319F2F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07629"/>
            <a:ext cx="8856503" cy="47522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Wydatki zostały dokonane niezgodnie z treścią zawartej umowy o powierzenie grantu: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możliwości aneksowania umowy na tym etapie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Zamiar aneksowania umowy powinien być zgłoszony </a:t>
            </a: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30 dni przed dokonaniem wydatku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aneks złożony wraz ze sprawozdaniem lub po jego złożeniu będzie rozpatrzony negatywnie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Wydatek był wyższy niż kwota zaplanowana w HRP (UWAGA istnieją wyjątki)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Wydatek był dokonany ponad zakres rzeczowy.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F47B8-1896-4498-A218-49C2DE581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315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467469"/>
            <a:ext cx="8640381" cy="1080001"/>
          </a:xfrm>
        </p:spPr>
        <p:txBody>
          <a:bodyPr/>
          <a:lstStyle/>
          <a:p>
            <a:r>
              <a:rPr lang="pl-PL" dirty="0"/>
              <a:t>Aneksowanie umowy o powierzenie grantu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9709520-585C-4199-9C89-D627C5EA92C9}"/>
              </a:ext>
            </a:extLst>
          </p:cNvPr>
          <p:cNvSpPr txBox="1"/>
          <p:nvPr/>
        </p:nvSpPr>
        <p:spPr>
          <a:xfrm>
            <a:off x="410988" y="1259557"/>
            <a:ext cx="1028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Dokonując zakupu </a:t>
            </a:r>
            <a:r>
              <a:rPr lang="pl-PL" sz="2000" b="1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środków zaliczki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danego sprzętu / robót budowalnych należy mieć na niego zgodę w </a:t>
            </a:r>
            <a:r>
              <a:rPr lang="pl-PL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momencie zakupu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tzn. musi on być przewidziany w umowie lub w obowiązującym aneksie do umowy.</a:t>
            </a:r>
          </a:p>
        </p:txBody>
      </p:sp>
      <p:pic>
        <p:nvPicPr>
          <p:cNvPr id="12" name="Picture 2" descr="Ok Nok Icons - ClipArt Best">
            <a:extLst>
              <a:ext uri="{FF2B5EF4-FFF2-40B4-BE49-F238E27FC236}">
                <a16:creationId xmlns:a16="http://schemas.microsoft.com/office/drawing/2014/main" id="{B82DACAB-7181-4484-A413-25BBA55E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9" y="4534038"/>
            <a:ext cx="818822" cy="8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k Icon PNGs for Free Download">
            <a:extLst>
              <a:ext uri="{FF2B5EF4-FFF2-40B4-BE49-F238E27FC236}">
                <a16:creationId xmlns:a16="http://schemas.microsoft.com/office/drawing/2014/main" id="{D0EE85FC-C8E7-4617-B153-F947FF2E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9" y="3067308"/>
            <a:ext cx="880564" cy="7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4495269-F300-4B65-8D21-29766367B118}"/>
              </a:ext>
            </a:extLst>
          </p:cNvPr>
          <p:cNvSpPr txBox="1"/>
          <p:nvPr/>
        </p:nvSpPr>
        <p:spPr>
          <a:xfrm>
            <a:off x="1889522" y="329615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podpisanie aneksu do umowy – </a:t>
            </a:r>
            <a:r>
              <a:rPr lang="pl-PL" sz="2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złożenie sprawozdania 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3A34771-3436-4A74-B05D-A9EEE2E82BA3}"/>
              </a:ext>
            </a:extLst>
          </p:cNvPr>
          <p:cNvSpPr txBox="1"/>
          <p:nvPr/>
        </p:nvSpPr>
        <p:spPr>
          <a:xfrm>
            <a:off x="1870472" y="4396149"/>
            <a:ext cx="898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zakup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podpisanie aneksu do umowy– złożenie sprawozdania 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DD8A402-542E-4B31-816B-38B4E4B8F1D0}"/>
              </a:ext>
            </a:extLst>
          </p:cNvPr>
          <p:cNvSpPr txBox="1"/>
          <p:nvPr/>
        </p:nvSpPr>
        <p:spPr>
          <a:xfrm>
            <a:off x="1870472" y="5025728"/>
            <a:ext cx="898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zakup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złożenie sprawozdania - podpisanie aneksu do umowy</a:t>
            </a:r>
          </a:p>
        </p:txBody>
      </p:sp>
    </p:spTree>
    <p:extLst>
      <p:ext uri="{BB962C8B-B14F-4D97-AF65-F5344CB8AC3E}">
        <p14:creationId xmlns:p14="http://schemas.microsoft.com/office/powerpoint/2010/main" val="3022022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467469"/>
            <a:ext cx="8640381" cy="1080001"/>
          </a:xfrm>
        </p:spPr>
        <p:txBody>
          <a:bodyPr/>
          <a:lstStyle/>
          <a:p>
            <a:r>
              <a:rPr lang="pl-PL" dirty="0"/>
              <a:t>Aneksowanie umowy o powierzenie grantu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9709520-585C-4199-9C89-D627C5EA92C9}"/>
              </a:ext>
            </a:extLst>
          </p:cNvPr>
          <p:cNvSpPr txBox="1"/>
          <p:nvPr/>
        </p:nvSpPr>
        <p:spPr>
          <a:xfrm>
            <a:off x="410989" y="1335952"/>
            <a:ext cx="1019150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wydatku sprzed dnia podpisania (wejścia w życie) aneksu możliwe jest wyłącznie w formie </a:t>
            </a:r>
            <a:r>
              <a:rPr lang="pl-PL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refundacji.</a:t>
            </a:r>
          </a:p>
          <a:p>
            <a:pPr>
              <a:lnSpc>
                <a:spcPct val="150000"/>
              </a:lnSpc>
            </a:pPr>
            <a:endParaRPr lang="pl-PL" sz="2000" b="1" dirty="0"/>
          </a:p>
        </p:txBody>
      </p:sp>
      <p:pic>
        <p:nvPicPr>
          <p:cNvPr id="10" name="Picture 2" descr="Ok Nok Icons - ClipArt Best">
            <a:extLst>
              <a:ext uri="{FF2B5EF4-FFF2-40B4-BE49-F238E27FC236}">
                <a16:creationId xmlns:a16="http://schemas.microsoft.com/office/drawing/2014/main" id="{DC11F17F-EA80-4DCC-81BE-F231C391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1" y="5545243"/>
            <a:ext cx="818822" cy="8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k Icon PNGs for Free Download">
            <a:extLst>
              <a:ext uri="{FF2B5EF4-FFF2-40B4-BE49-F238E27FC236}">
                <a16:creationId xmlns:a16="http://schemas.microsoft.com/office/drawing/2014/main" id="{D0EE85FC-C8E7-4617-B153-F947FF2E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9" y="3440889"/>
            <a:ext cx="880564" cy="7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4495269-F300-4B65-8D21-29766367B118}"/>
              </a:ext>
            </a:extLst>
          </p:cNvPr>
          <p:cNvSpPr txBox="1"/>
          <p:nvPr/>
        </p:nvSpPr>
        <p:spPr>
          <a:xfrm>
            <a:off x="1889522" y="3183290"/>
            <a:ext cx="898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podpisanie aneksu do umowy – </a:t>
            </a:r>
            <a:r>
              <a:rPr lang="pl-PL" sz="2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złożenie sprawozdania 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3A34771-3436-4A74-B05D-A9EEE2E82BA3}"/>
              </a:ext>
            </a:extLst>
          </p:cNvPr>
          <p:cNvSpPr txBox="1"/>
          <p:nvPr/>
        </p:nvSpPr>
        <p:spPr>
          <a:xfrm>
            <a:off x="1872368" y="4006214"/>
            <a:ext cx="898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podpisanie aneksu do umowy – złożenie sprawozdania 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DD8A402-542E-4B31-816B-38B4E4B8F1D0}"/>
              </a:ext>
            </a:extLst>
          </p:cNvPr>
          <p:cNvSpPr txBox="1"/>
          <p:nvPr/>
        </p:nvSpPr>
        <p:spPr>
          <a:xfrm>
            <a:off x="1918196" y="5725344"/>
            <a:ext cx="898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złożenie sprawozdania - podpisanie aneksu do umowy</a:t>
            </a:r>
          </a:p>
        </p:txBody>
      </p:sp>
    </p:spTree>
    <p:extLst>
      <p:ext uri="{BB962C8B-B14F-4D97-AF65-F5344CB8AC3E}">
        <p14:creationId xmlns:p14="http://schemas.microsoft.com/office/powerpoint/2010/main" val="268947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A6689-5FE8-4229-AFEA-8CF017E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08882"/>
            <a:ext cx="8640381" cy="1080001"/>
          </a:xfrm>
        </p:spPr>
        <p:txBody>
          <a:bodyPr>
            <a:normAutofit/>
          </a:bodyPr>
          <a:lstStyle/>
          <a:p>
            <a:r>
              <a:rPr lang="pl-PL" dirty="0"/>
              <a:t>Omówienie przykładów niekwalifikowalności wydatków  - Wydatek niezgodny z HRP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AE1B76-63D7-47B0-9C6D-D3D1AA2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547589"/>
            <a:ext cx="8640382" cy="58326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Wydatek niezgodny z HRP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Wydatek dokonany w innym kwartale niż wskazany w umowie: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Do sprawozdania powinien był załączony HRP wraz z aktualizacją kwartału – czynność samodzielna podmiotu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Wydatek dokonany ponad wartość jednostkową pozycji wskazaną w HRP: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Jeżeli łączna wartość wskazana w kategorii zakresu rzeczowego się </a:t>
            </a:r>
            <a:r>
              <a:rPr lang="pl-PL" b="1" u="sng" dirty="0"/>
              <a:t>nie zmienia </a:t>
            </a:r>
            <a:r>
              <a:rPr lang="pl-PL" dirty="0"/>
              <a:t>- do sprawozdania powinien być załączony HRP wraz z aktualizacją kwartału – czynność samodzielna podmiotu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Jeżeli łączna wartość wskazana w kategorii zakresu rzeczowego się </a:t>
            </a:r>
            <a:r>
              <a:rPr lang="pl-PL" b="1" u="sng" dirty="0"/>
              <a:t>zmienia </a:t>
            </a:r>
            <a:r>
              <a:rPr lang="pl-PL" dirty="0"/>
              <a:t>–</a:t>
            </a:r>
            <a:r>
              <a:rPr lang="pl-PL" b="1" dirty="0"/>
              <a:t> </a:t>
            </a:r>
            <a:r>
              <a:rPr lang="pl-PL" dirty="0"/>
              <a:t>na tę okoliczność powinien być wcześniej sporządzony aneks. Na obecnym etapie nie ma możliwości aneksowania umowy  i należy: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l-PL" dirty="0"/>
              <a:t>Dokonać poprawienia wysokości wydatków kwalifikowalnych wykazanych w sprawozdaniu i załącznikach do wartości wskazanej w HRP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pl-PL" dirty="0"/>
              <a:t>Pozostały koszt jest kosztem własnym podmiotu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3A3C4C-3A9B-4A25-88C7-8EB42E7E5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5782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BF3FF-23B9-4D1A-8D70-BD4A2BB3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Omówienie przykładów niekwalifikowalności wydatków  - Wydatek niezgodny z HRP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45441D-30F4-45E2-B913-0C2CF0BDE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05" y="2306740"/>
            <a:ext cx="8784495" cy="3312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Wydatek dokonany ponad ilość wskazaną w HRP danego sprzętu / prac budowlanych lub dokonanie nowego wydatku nieujętego w HRP: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Bez wcześniejszego aneksowania umowy jest wydatkiem niekwalifikowalnym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Jeżeli z zaliczki Grantobiorca sfinansował ten wydatek, ma obowiązek zwrócić zaliczkę wraz z odsetkami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600836-55EA-4E4B-BF2D-76060B051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963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B30CD8-34B5-40BB-8584-AC7F5AF4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643256"/>
            <a:ext cx="9072909" cy="1439841"/>
          </a:xfrm>
        </p:spPr>
        <p:txBody>
          <a:bodyPr>
            <a:normAutofit/>
          </a:bodyPr>
          <a:lstStyle/>
          <a:p>
            <a:r>
              <a:rPr lang="pl-PL" dirty="0"/>
              <a:t>Omówienie przykładów niekwalifikowalności wydatków  - zmiana miejsca otrzymania dofinansowania cz.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A508B-1B96-4F1F-89DD-E54B63D37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2339677"/>
            <a:ext cx="9072527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Zmiana lokalizacji MUŚ wymaga aneksowania umowy o powierzenie grantu po szczególnym wykazaniu: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Braku wpływu na kryteria wyboru Grantobiorcy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wpływu na realizację celu wskazanego we wniosku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wpływu na realizację przedsięwzięcia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Zmiana ta wymaga aneksowania umowy o powierzenie grantu w takim samym terminie jak umowy na realizację świadczeń opieki zdrowotnej w POZ z NFZ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najmniej Jednodniowa przerwa = konieczność zwrotu grantu i rozwiązanie umowy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Zamiar aneksowania powinien być dokonany na 30 dni przed dokonaniem czynności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Zamiar aneksowania zgłoszony po terminie, a w szczególności po upływie zawartej umowy na realizację świadczeń w POZ  jest nieważny i bezskuteczny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09DCBB-7865-49CA-8EA8-32C143BFB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157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FC1E9-3F55-4A46-8184-6DADB709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Omówienie przykładów niekwalifikowalności wydatków  - zmiana miejsca otrzymania dofinansowania cz. 2 - budowlanka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C2A7C4-6FD0-4D41-9B53-2507FE01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2555701"/>
            <a:ext cx="8784496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Zmiana lokalizacji MUŚ oznacza możliwość rozliczania dokonanych prac budowlanych w tej lokalizacji dopiero jeżeli wydatek nastąpił najwcześniej w dacie rozpoczęcia obowiązywania aneksu do umowy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Wydatki poniesione przed tym okresem są niekwalifikowalne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Jeżeli podmiot w dniu podpisania umowy o powierzenie grantu dokonywał prac budowlanych i zapłacił za wykonane prace budowlane z otrzymanej zaliczki i rozlicza te koszty w przekazanych sprawozdaniach: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Jest to przestępstwo oszustwa i wyłudzenia dotacji finansowej, typizowane w art. 287 kodeksu karnego oraz 286 kodeksu karnego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Stanowi rażące naruszenie umowy o powierzenie grantu, która w trybie natychmiastowym zostanie rozwiązana z obowiązkiem zwrotu przekazanego grantu z odsetkami od dnia jego otrzymania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40DBF4-35B1-4D08-9006-A25AEF46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99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A927B-8798-4C7D-B91D-33525D5E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6" y="575582"/>
            <a:ext cx="8640381" cy="1080001"/>
          </a:xfrm>
        </p:spPr>
        <p:txBody>
          <a:bodyPr/>
          <a:lstStyle/>
          <a:p>
            <a:r>
              <a:rPr lang="pl-PL" dirty="0"/>
              <a:t>Uwagi generalne – najczęstsze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20AAF-61A2-4A18-B739-DE2DAD24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61280" cy="55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Brak przekazanych wszystkich załączników!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Brak podpisów na dokumentach przez osoby upoważnione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Brak wypełnienia poprawnie dokumentów – WSZYSTKICH PÓL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Błędne informacje wskazane w dokumentach: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Błędne dane z FV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Błędne kwoty poszczególnych wydatków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Błędne nazwy podmiotów – nazwy potoczne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Błędne daty lub ich brak  oraz wskazanie okresu sprawozdawczego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Błędnie przeprowadzane rozeznanie rynku i wybór najkorzystniejszej oferty: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Błędne kryteria oceny ofert lub ich brak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Wybór oferty bez rozeznania rynku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Faktury VAT wystawione na inne podmioty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06AF3C-CC1D-4F4B-A2CB-7123A8CF0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25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A927B-8798-4C7D-B91D-33525D5E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generalne – najczęstsze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20AAF-61A2-4A18-B739-DE2DAD24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798" y="1691605"/>
            <a:ext cx="8640382" cy="51842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W przypadku podmiotów sieciowych brak opisu, którego MUŚ dotyczy FV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Błędne opisy na FV – niezupełne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Brak dokumentów OT lub oświadczeń zastępujących 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Brak innych oświadczeń woli wymaganych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Zmiany i modyfikacje dokumentów rozliczeniowych uniemożliwiających ich odczyt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Zapisanie dokumentu w wersji, która się nie otwiera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Błędy pisarskie i rachunkowe niemożliwe do zatwierdzenia sprawozdania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06AF3C-CC1D-4F4B-A2CB-7123A8CF0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117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D0BF2-AFD8-4143-BD8A-4FFE5743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rozliczenia </a:t>
            </a:r>
            <a:br>
              <a:rPr lang="pl-PL" dirty="0"/>
            </a:br>
            <a:r>
              <a:rPr lang="pl-PL" b="0" dirty="0"/>
              <a:t>- dotyczy zaliczki i refundacji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3ACA3B-8096-4BD2-ACBB-1AF024C1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Grantobiorca ma obowiązek złożyć sprawozdanie wraz z załącznikami w ciągu </a:t>
            </a:r>
            <a:r>
              <a:rPr lang="pl-PL" b="1" dirty="0"/>
              <a:t>5 dni kalendarzowych </a:t>
            </a:r>
            <a:r>
              <a:rPr lang="pl-PL" dirty="0"/>
              <a:t>po upływie okresu rozliczeniowego do właściwego OW poprzez:</a:t>
            </a:r>
          </a:p>
          <a:p>
            <a:pPr lvl="1"/>
            <a:r>
              <a:rPr lang="pl-PL" dirty="0"/>
              <a:t>Rozliczenie 100% kwoty otrzymanej zaliczki lub 100% wydatków objętych refundacją.</a:t>
            </a:r>
          </a:p>
          <a:p>
            <a:pPr lvl="1"/>
            <a:r>
              <a:rPr lang="pl-PL" dirty="0"/>
              <a:t>Rozliczenie części wydatków i zwrot niewykorzystanej części środków (dot. Zaliczki)</a:t>
            </a:r>
          </a:p>
          <a:p>
            <a:pPr lvl="2"/>
            <a:r>
              <a:rPr lang="pl-PL" dirty="0"/>
              <a:t>Zwrot środków musi nastąpić w terminie 7 dni od dnia złożenia sprawozdania</a:t>
            </a:r>
          </a:p>
          <a:p>
            <a:pPr lvl="1"/>
            <a:r>
              <a:rPr lang="pl-PL" dirty="0"/>
              <a:t>Zwrot całej otrzymanej i niewykorzystanej zaliczki</a:t>
            </a:r>
          </a:p>
          <a:p>
            <a:pPr lvl="2"/>
            <a:r>
              <a:rPr lang="pl-PL" dirty="0"/>
              <a:t>W terminie tych 5-ciu dni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E1B590-2C50-45A8-A510-DC8E565F3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0372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Wsparcie podstawowej opieki zdrowotnej (POZ)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97809A75-83C9-4DC1-AA7D-D3DA52D13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 b="18587"/>
          <a:stretch>
            <a:fillRect/>
          </a:stretch>
        </p:blipFill>
        <p:spPr>
          <a:xfrm>
            <a:off x="1025524" y="0"/>
            <a:ext cx="8640763" cy="5221288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A8CFC-8CBA-42BE-ACFA-8A81630222C1}"/>
              </a:ext>
            </a:extLst>
          </p:cNvPr>
          <p:cNvSpPr txBox="1"/>
          <p:nvPr/>
        </p:nvSpPr>
        <p:spPr>
          <a:xfrm>
            <a:off x="2673350" y="3307834"/>
            <a:ext cx="534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B38DD-ED7A-4EB1-882D-9AA69E4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Zwrot środków a odsetki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F6F3CC-C1F1-4A7A-BF5E-EC9D5B0C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Zwrot środków następuje z dniem uznania rachunku bankowego środków UE (mniejsza transza zaliczki) prowadzonym przez NFZ.</a:t>
            </a:r>
          </a:p>
          <a:p>
            <a:pPr lvl="1"/>
            <a:r>
              <a:rPr lang="pl-PL" dirty="0"/>
              <a:t>Nie jest to dzień obciążenia rachunku grantobiorcy, czy też data zlecenia przelewu bankowego.</a:t>
            </a:r>
          </a:p>
          <a:p>
            <a:r>
              <a:rPr lang="pl-PL" dirty="0"/>
              <a:t>Za opóźnienie powstają odsetki:</a:t>
            </a:r>
          </a:p>
          <a:p>
            <a:pPr lvl="1"/>
            <a:r>
              <a:rPr lang="pl-PL" dirty="0"/>
              <a:t>Case 1: złożone zostało sprawozdanie z części wydatków, pozostałe środki wpłynęły 9 dnia od terminu złożenia sprawozdania:</a:t>
            </a:r>
          </a:p>
          <a:p>
            <a:pPr lvl="2"/>
            <a:r>
              <a:rPr lang="pl-PL" dirty="0"/>
              <a:t>Odsetki powstają po upływie 7dniowego terminu.</a:t>
            </a:r>
          </a:p>
          <a:p>
            <a:pPr lvl="1"/>
            <a:r>
              <a:rPr lang="pl-PL" dirty="0"/>
              <a:t>Case 2: brak złożenie sprawozdania i brak rozliczenia środków w terminie 5 dni od zakończenia okresu sprawozdawczego</a:t>
            </a:r>
          </a:p>
          <a:p>
            <a:pPr lvl="2"/>
            <a:r>
              <a:rPr lang="pl-PL" dirty="0"/>
              <a:t>Odsetki za opóźnienie liczone jak od zaległości podatkowej od dnia przekazania grantu.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7DC6B7-C0C9-4CFF-BD47-E4A567905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974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352CF3-657D-46D0-A54F-D0DA7CC1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Terminarz rozliczenia zaliczki pobranej w grudniu 2025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63451-C74A-4591-BEAA-1FBEC795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Grantobiorca, który pobrał zaliczkę w grudniu 2025 r. ma obowiązek:</a:t>
            </a:r>
          </a:p>
          <a:p>
            <a:pPr lvl="1"/>
            <a:r>
              <a:rPr lang="pl-PL" dirty="0"/>
              <a:t>Zakończyć dokonywanie wydatków – płacenia za faktury do 28.02.2026 r. </a:t>
            </a:r>
          </a:p>
          <a:p>
            <a:pPr lvl="2"/>
            <a:r>
              <a:rPr lang="pl-PL" dirty="0"/>
              <a:t>Liczy się data obciążenia rachunku bankowego – nie data zlecenia przelewu!</a:t>
            </a:r>
          </a:p>
          <a:p>
            <a:pPr lvl="2"/>
            <a:r>
              <a:rPr lang="pl-PL" dirty="0"/>
              <a:t>Obciążenie rachunku od 1 marca 2026 r. będzie nieprawidłowością, która spowoduje powstanie obowiązku zwrotu tej kwoty wraz z odsetkami (jak od zaległości podatkowej) do NFZ.</a:t>
            </a:r>
          </a:p>
          <a:p>
            <a:pPr lvl="1"/>
            <a:r>
              <a:rPr lang="pl-PL" dirty="0"/>
              <a:t>Złożyć sprawozdanie okresowe </a:t>
            </a:r>
            <a:r>
              <a:rPr lang="pl-PL" b="1" dirty="0"/>
              <a:t>do dnia 5 marca 2026 </a:t>
            </a:r>
            <a:r>
              <a:rPr lang="pl-PL" dirty="0"/>
              <a:t>r. do NFZ</a:t>
            </a:r>
          </a:p>
          <a:p>
            <a:pPr lvl="2"/>
            <a:r>
              <a:rPr lang="pl-PL" dirty="0"/>
              <a:t>W ciągu kolejnych 7 dni dokonać zwrotu pozostałej części niewykorzystanej zaliczki (jeśli dotyczy).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705303-D15A-40E1-94B9-AA6B108FA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90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0AB99-0887-4ED8-8E67-3231057E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dokonania wydatku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B0251C-17B4-4BE1-9F67-E8C9BB5E8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Wydatek jest dokonany z momentem obciążenia rachunku bankowego grantobiorcy:</a:t>
            </a:r>
          </a:p>
          <a:p>
            <a:pPr lvl="1"/>
            <a:r>
              <a:rPr lang="pl-PL" dirty="0"/>
              <a:t>W przypadku zaliczki – rachunku dedykowanego projektowi</a:t>
            </a:r>
          </a:p>
          <a:p>
            <a:pPr lvl="1"/>
            <a:r>
              <a:rPr lang="pl-PL" dirty="0"/>
              <a:t>W przypadku refundacji – rachunku podmiotu</a:t>
            </a:r>
          </a:p>
          <a:p>
            <a:r>
              <a:rPr lang="pl-PL" dirty="0"/>
              <a:t>Datą dokonania wydatku nie jest data zlecenia przelewu bankowego.</a:t>
            </a:r>
          </a:p>
          <a:p>
            <a:r>
              <a:rPr lang="pl-PL" dirty="0"/>
              <a:t>Podmiot może w całym projekcie rozliczać wydatki dokonane od dnia 1 stycznia 2024 r. do ostatniego dnia obowiązywania umowy o powierzenie grantu w zakresie rzeczowym.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D9EAB0-39E2-4093-BCA7-0F13779DB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130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FF74EE6-FC1D-4468-93ED-8CCEF10C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rozliczenie otrzymanego grantu?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FFE772-6979-4F3E-A322-B4A08593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Rozliczenie otrzymanego grantu jest możliwe po: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Przedłożeniu </a:t>
            </a:r>
            <a:r>
              <a:rPr lang="pl-PL" sz="2000" b="1" dirty="0"/>
              <a:t>zupełnej i prawidłowej dokumentacji rozliczeniowej </a:t>
            </a:r>
            <a:r>
              <a:rPr lang="pl-PL" sz="2000" dirty="0"/>
              <a:t>jakiej wymaga beneficjent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Złożeniu ww. dokumentów w terminie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Zatwierdzeniu sprawozdania przez Narodowy Funduszu Zdrowia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Zatwierdzeniu sprawozdania przez Instytucję Pośredniczącą, tj. Ministerstwo Zdrowia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/>
              <a:t>Spełnienie wszystkich powyższych wymogów jest konieczne by rozliczyć otrzymany grant – uzyskać zatwierdzenie kwalifikowalności wydatków</a:t>
            </a:r>
          </a:p>
        </p:txBody>
      </p:sp>
    </p:spTree>
    <p:extLst>
      <p:ext uri="{BB962C8B-B14F-4D97-AF65-F5344CB8AC3E}">
        <p14:creationId xmlns:p14="http://schemas.microsoft.com/office/powerpoint/2010/main" val="61029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4305</TotalTime>
  <Words>3994</Words>
  <Application>Microsoft Office PowerPoint</Application>
  <PresentationFormat>Niestandardowy</PresentationFormat>
  <Paragraphs>367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5" baseType="lpstr">
      <vt:lpstr>Arial</vt:lpstr>
      <vt:lpstr>Calibri</vt:lpstr>
      <vt:lpstr>Open Sans</vt:lpstr>
      <vt:lpstr>Wingdings</vt:lpstr>
      <vt:lpstr>Motyw pakietu Office</vt:lpstr>
      <vt:lpstr>Spotkanie z Grantobiorcami projektu „Wsparcie podstawowej opieki zdrowotnej (POZ)” - ostateczny etap poprawiania sprawozdań 18.02.2026</vt:lpstr>
      <vt:lpstr>Agenda</vt:lpstr>
      <vt:lpstr>Obowiązki Grantobiorcy wskazane w § 4  umowy o powierzenie grantu </vt:lpstr>
      <vt:lpstr>Obowiązki Grantobiorcy wskazane w § 13  umowy o powierzenie grantu </vt:lpstr>
      <vt:lpstr>Termin rozliczenia  - dotyczy zaliczki i refundacji</vt:lpstr>
      <vt:lpstr>Zwrot środków a odsetki</vt:lpstr>
      <vt:lpstr>Terminarz rozliczenia zaliczki pobranej w grudniu 2025 r.</vt:lpstr>
      <vt:lpstr>Data dokonania wydatku</vt:lpstr>
      <vt:lpstr>Czym jest rozliczenie otrzymanego grantu? </vt:lpstr>
      <vt:lpstr>Czego należy unikać by nie doszło do nieprawidłowości?</vt:lpstr>
      <vt:lpstr>Okres sprawozdawczy</vt:lpstr>
      <vt:lpstr>Przyczyny nierozliczenia grantu</vt:lpstr>
      <vt:lpstr>Przykładowo wypełnione wzoru dokumentów rozliczeniowych</vt:lpstr>
      <vt:lpstr>Jakie dokumenty są składane do rozliczenia?  11 punktów</vt:lpstr>
      <vt:lpstr>Jakie dokumenty są składane do rozliczenia?</vt:lpstr>
      <vt:lpstr>Jakie dokumenty są składane do rozliczenia?</vt:lpstr>
      <vt:lpstr>Jakie dokumenty są składane do rozliczenia?</vt:lpstr>
      <vt:lpstr>Jakie dokumenty są składane do rozliczenia?</vt:lpstr>
      <vt:lpstr>Sprawozdanie</vt:lpstr>
      <vt:lpstr>Najczęstsze błędy w sprawozdaniu</vt:lpstr>
      <vt:lpstr>Dowody księgowe</vt:lpstr>
      <vt:lpstr>Najczęstsze błędy opisu</vt:lpstr>
      <vt:lpstr>Opis dowodu księgowego </vt:lpstr>
      <vt:lpstr>Wyciąg z rachunku bankowego </vt:lpstr>
      <vt:lpstr>Najczęstsze nieprawidłowości stwierdzane  na podstawie wyciągu bankowego</vt:lpstr>
      <vt:lpstr>Zestawienie dokumentów księgowych / wyciąg z ksiąg rachunkowych</vt:lpstr>
      <vt:lpstr>Dokumentacja zakupowa </vt:lpstr>
      <vt:lpstr>Dokumentacja zakupowa  -najwięcej błędów i niekwalifkowalności</vt:lpstr>
      <vt:lpstr>Ostateczny termin rozliczenia wydatków w ramach zaliczki pobranej w grudniu 2025 r.  5 marca 2026 r. </vt:lpstr>
      <vt:lpstr>Czynności niezbędne po złożeniu sprawozdania - weryfikacja dokumentacji rozliczeniowej</vt:lpstr>
      <vt:lpstr>Weryfikacja dokumentacji rozliczeniowej</vt:lpstr>
      <vt:lpstr>Co ma teraz zrobić Grantobiorca?</vt:lpstr>
      <vt:lpstr>Omówienie przykładów niekwalifikowalności wydatków – faktury na USG </vt:lpstr>
      <vt:lpstr>Prezentacja programu PowerPoint</vt:lpstr>
      <vt:lpstr>Prezentacja programu PowerPoint</vt:lpstr>
      <vt:lpstr>Prezentacja programu PowerPoint</vt:lpstr>
      <vt:lpstr>Niespójności w sprawozdaniu, informacje wykluczające się</vt:lpstr>
      <vt:lpstr>Omówienie przykładów niekwalifikowalności wydatków.</vt:lpstr>
      <vt:lpstr>Omówienie przykładów niekwalifikowalności wydatków – naruszenie zasady konkurencyjności</vt:lpstr>
      <vt:lpstr>Omówienie przykładów niekwalifikowalności wydatków – konflikt interesów</vt:lpstr>
      <vt:lpstr>Omówienie przykładów niekwalifikowalności wydatków – brak aneksowania umowy w terminie</vt:lpstr>
      <vt:lpstr>Aneksowanie umowy o powierzenie grantu</vt:lpstr>
      <vt:lpstr>Aneksowanie umowy o powierzenie grantu</vt:lpstr>
      <vt:lpstr>Omówienie przykładów niekwalifikowalności wydatków  - Wydatek niezgodny z HRP</vt:lpstr>
      <vt:lpstr>Omówienie przykładów niekwalifikowalności wydatków  - Wydatek niezgodny z HRP</vt:lpstr>
      <vt:lpstr>Omówienie przykładów niekwalifikowalności wydatków  - zmiana miejsca otrzymania dofinansowania cz. 1</vt:lpstr>
      <vt:lpstr>Omówienie przykładów niekwalifikowalności wydatków  - zmiana miejsca otrzymania dofinansowania cz. 2 - budowlanka</vt:lpstr>
      <vt:lpstr>Uwagi generalne – najczęstsze błędy</vt:lpstr>
      <vt:lpstr>Uwagi generalne – najczęstsze błędy</vt:lpstr>
      <vt:lpstr>Wsparcie podstawowej opieki zdrowotnej (POZ)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Poznański Dariusz</cp:lastModifiedBy>
  <cp:revision>187</cp:revision>
  <dcterms:created xsi:type="dcterms:W3CDTF">2022-06-22T09:40:44Z</dcterms:created>
  <dcterms:modified xsi:type="dcterms:W3CDTF">2026-02-18T10:39:12Z</dcterms:modified>
</cp:coreProperties>
</file>