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1"/>
  </p:notesMasterIdLst>
  <p:sldIdLst>
    <p:sldId id="256" r:id="rId5"/>
    <p:sldId id="265" r:id="rId6"/>
    <p:sldId id="267" r:id="rId7"/>
    <p:sldId id="367" r:id="rId8"/>
    <p:sldId id="346" r:id="rId9"/>
    <p:sldId id="390" r:id="rId10"/>
    <p:sldId id="356" r:id="rId11"/>
    <p:sldId id="391" r:id="rId12"/>
    <p:sldId id="392" r:id="rId13"/>
    <p:sldId id="393" r:id="rId14"/>
    <p:sldId id="394" r:id="rId15"/>
    <p:sldId id="395" r:id="rId16"/>
    <p:sldId id="357" r:id="rId17"/>
    <p:sldId id="358" r:id="rId18"/>
    <p:sldId id="359" r:id="rId19"/>
    <p:sldId id="363" r:id="rId20"/>
    <p:sldId id="361" r:id="rId21"/>
    <p:sldId id="362" r:id="rId22"/>
    <p:sldId id="364" r:id="rId23"/>
    <p:sldId id="360" r:id="rId24"/>
    <p:sldId id="366" r:id="rId25"/>
    <p:sldId id="365" r:id="rId26"/>
    <p:sldId id="368" r:id="rId27"/>
    <p:sldId id="369" r:id="rId28"/>
    <p:sldId id="370" r:id="rId29"/>
    <p:sldId id="371" r:id="rId30"/>
    <p:sldId id="400" r:id="rId31"/>
    <p:sldId id="401" r:id="rId32"/>
    <p:sldId id="402" r:id="rId33"/>
    <p:sldId id="398" r:id="rId34"/>
    <p:sldId id="403" r:id="rId35"/>
    <p:sldId id="404" r:id="rId36"/>
    <p:sldId id="405" r:id="rId37"/>
    <p:sldId id="406" r:id="rId38"/>
    <p:sldId id="372" r:id="rId39"/>
    <p:sldId id="373" r:id="rId40"/>
    <p:sldId id="374" r:id="rId41"/>
    <p:sldId id="375" r:id="rId42"/>
    <p:sldId id="407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6" r:id="rId58"/>
    <p:sldId id="397" r:id="rId59"/>
    <p:sldId id="260" r:id="rId6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Nowotka Izabela" initials="NI" lastIdx="1" clrIdx="1">
    <p:extLst>
      <p:ext uri="{19B8F6BF-5375-455C-9EA6-DF929625EA0E}">
        <p15:presenceInfo xmlns:p15="http://schemas.microsoft.com/office/powerpoint/2012/main" userId="S::Izabela.Nowotka@nfz.gov.pl::7cd7b5d1-45a5-4181-9f98-b63602ebd2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2" autoAdjust="0"/>
    <p:restoredTop sz="94660"/>
  </p:normalViewPr>
  <p:slideViewPr>
    <p:cSldViewPr showGuides="1">
      <p:cViewPr varScale="1">
        <p:scale>
          <a:sx n="78" d="100"/>
          <a:sy n="78" d="100"/>
        </p:scale>
        <p:origin x="1003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27.02.2026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08.04.2025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08.04.2025</a:t>
            </a:r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08.04.2025</a:t>
            </a:r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dokumenty/wytyczne-dotyczace-realizacji-zasad-rownosciowych-w-ramach-funduszy-unijnych-na-lata-2021-2027-1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zdrowie.gov.pl/uploads/pub/pages/page_1103/text_images/Standard%20dost%C4%99pno%C5%9Bci%20POZ.pdf)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418" y="3563813"/>
            <a:ext cx="8711783" cy="164571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II nabór grantowy w ramach projektu „Wsparcie podstawowej opieki zdrowotnej (POZ)”</a:t>
            </a:r>
            <a:br>
              <a:rPr lang="pl-PL" dirty="0"/>
            </a:br>
            <a:br>
              <a:rPr lang="pl-PL" dirty="0"/>
            </a:br>
            <a:r>
              <a:rPr lang="pl-PL" sz="2200" dirty="0"/>
              <a:t>spotkanie informacyjne 25.02.2026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FC799F-A8AA-4A24-BF6D-B8D65829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rzeczowy grantu</a:t>
            </a:r>
            <a:br>
              <a:rPr lang="pl-PL" dirty="0"/>
            </a:br>
            <a:r>
              <a:rPr lang="pl-PL" dirty="0"/>
              <a:t>- roboty budowlane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75E23-C07F-4E6D-AC93-7538E6DC1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roboty budowlane - w zakresie infrastruktury niezbędnej do prowadzenia działalności leczniczej, których celem będzie dostosowanie i poprawa funkcjonalności pomieszczeń do poszerzanych świadczeń zdrowotnych w zakresie profilaktyki, diagnostyki i leczenia na poziomie POZ, z założeniem że przedmiotowe roboty nie zmieniają kubatury budynku oraz nie wymagają dodatkowych pozwoleń/zgód np.:</a:t>
            </a:r>
          </a:p>
          <a:p>
            <a:pPr marL="503971" lvl="1" indent="0">
              <a:buNone/>
            </a:pPr>
            <a:r>
              <a:rPr lang="pl-PL" dirty="0"/>
              <a:t>1) remont ścian i podłóg; </a:t>
            </a:r>
          </a:p>
          <a:p>
            <a:pPr marL="503971" lvl="1" indent="0">
              <a:buNone/>
            </a:pPr>
            <a:r>
              <a:rPr lang="pl-PL" dirty="0"/>
              <a:t>2) wymiana drzwi wewnętrznych; </a:t>
            </a:r>
          </a:p>
          <a:p>
            <a:pPr marL="503971" lvl="1" indent="0">
              <a:buNone/>
            </a:pPr>
            <a:r>
              <a:rPr lang="pl-PL" dirty="0"/>
              <a:t>3) założenie lub modernizacja instalacji elektrycznej wewnętrznej; </a:t>
            </a:r>
          </a:p>
          <a:p>
            <a:pPr marL="503971" lvl="1" indent="0">
              <a:buNone/>
            </a:pPr>
            <a:r>
              <a:rPr lang="pl-PL" dirty="0"/>
              <a:t>4) założenie lub modernizacja instalacji wodno-kanalizacyjnej wewnętrznej; </a:t>
            </a:r>
          </a:p>
          <a:p>
            <a:pPr marL="503971" lvl="1" indent="0">
              <a:buNone/>
            </a:pPr>
            <a:r>
              <a:rPr lang="pl-PL" dirty="0"/>
              <a:t>5) wydzielenie nowych pomieszczeń na potrzeby rozszerzenia działalności leczniczej;</a:t>
            </a:r>
          </a:p>
          <a:p>
            <a:pPr marL="503971" lvl="1" indent="0">
              <a:buNone/>
            </a:pPr>
            <a:r>
              <a:rPr lang="pl-PL" dirty="0"/>
              <a:t> 6) założenie lub modernizacja sieci telekomunikacyjnych wewnętrznej;</a:t>
            </a:r>
          </a:p>
          <a:p>
            <a:pPr marL="503971" lvl="1" indent="0">
              <a:buNone/>
            </a:pPr>
            <a:r>
              <a:rPr lang="pl-PL" dirty="0"/>
              <a:t> 7) założenie lub wymiana oświetlenia.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6D22AA-BB45-42C8-A2D1-0C9890F38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0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AFFDE-410E-42E3-BFD9-1A7224E6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koszty niekwalifikowalne w zakresie robót budowlanych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87F2AB-C8F4-47BF-9363-D973D34C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979837"/>
            <a:ext cx="8928895" cy="4680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dirty="0"/>
              <a:t>1) koszty przygotowania dokumentacji technicznej niezbędnej do realizacji zadania objętego grantem; </a:t>
            </a:r>
          </a:p>
          <a:p>
            <a:pPr marL="0" indent="0">
              <a:buNone/>
            </a:pPr>
            <a:r>
              <a:rPr lang="pl-PL" sz="1400" dirty="0"/>
              <a:t>2) koszty audytu efektywności energetycznej lub oświadczenia energetycznego; </a:t>
            </a:r>
          </a:p>
          <a:p>
            <a:pPr marL="0" indent="0">
              <a:buNone/>
            </a:pPr>
            <a:r>
              <a:rPr lang="pl-PL" sz="1400" dirty="0"/>
              <a:t>3) zakup oraz instalacja klimatyzacji, </a:t>
            </a:r>
            <a:r>
              <a:rPr lang="pl-PL" sz="1400" dirty="0" err="1"/>
              <a:t>fotowoltaiki</a:t>
            </a:r>
            <a:r>
              <a:rPr lang="pl-PL" sz="1400" dirty="0"/>
              <a:t>, windy/dźwigu osobowego; </a:t>
            </a:r>
          </a:p>
          <a:p>
            <a:pPr marL="0" indent="0">
              <a:buNone/>
            </a:pPr>
            <a:r>
              <a:rPr lang="pl-PL" sz="1400" dirty="0"/>
              <a:t>4) demontaż, zakup lub instalacja źródeł ciepła i odnawialnych źródeł energii; </a:t>
            </a:r>
          </a:p>
          <a:p>
            <a:pPr marL="0" indent="0">
              <a:buNone/>
            </a:pPr>
            <a:r>
              <a:rPr lang="pl-PL" sz="1400" dirty="0"/>
              <a:t>5) demontaż, zakup lub wymiana okien i drzwi zewnętrznych; </a:t>
            </a:r>
          </a:p>
          <a:p>
            <a:pPr marL="0" indent="0">
              <a:buNone/>
            </a:pPr>
            <a:r>
              <a:rPr lang="pl-PL" sz="1400" dirty="0"/>
              <a:t>6) prace remontowe i modernizacyjne na zewnątrz budynku; </a:t>
            </a:r>
          </a:p>
          <a:p>
            <a:pPr marL="0" indent="0">
              <a:buNone/>
            </a:pPr>
            <a:r>
              <a:rPr lang="pl-PL" sz="1400" dirty="0"/>
              <a:t>7) prace budowlane ingerujące w kubaturę budynku lub wymagające dodatkowych pozwoleń/zgód; </a:t>
            </a:r>
          </a:p>
          <a:p>
            <a:pPr marL="0" indent="0">
              <a:buNone/>
            </a:pPr>
            <a:r>
              <a:rPr lang="pl-PL" sz="1400" dirty="0"/>
              <a:t>8) istotne ingerencje w ściany nośne budynku; </a:t>
            </a:r>
          </a:p>
          <a:p>
            <a:pPr marL="0" indent="0">
              <a:buNone/>
            </a:pPr>
            <a:r>
              <a:rPr lang="pl-PL" sz="1400" dirty="0"/>
              <a:t>9) prace budowlane części wspólnych dzielonych z innymi osobami prawnymi; </a:t>
            </a:r>
          </a:p>
          <a:p>
            <a:pPr marL="0" indent="0">
              <a:buNone/>
            </a:pPr>
            <a:r>
              <a:rPr lang="pl-PL" sz="1400" dirty="0"/>
              <a:t>10) zakup sprzętu używanego lub na raty w ramach kredytu lub pożyczki; </a:t>
            </a:r>
          </a:p>
          <a:p>
            <a:pPr marL="0" indent="0">
              <a:buNone/>
            </a:pPr>
            <a:r>
              <a:rPr lang="pl-PL" sz="1400" dirty="0"/>
              <a:t>11) prace remontowe poszycia dachu; </a:t>
            </a:r>
          </a:p>
          <a:p>
            <a:pPr marL="0" indent="0">
              <a:buNone/>
            </a:pPr>
            <a:r>
              <a:rPr lang="pl-PL" sz="1400" dirty="0"/>
              <a:t>12) zakup nieruchomości, koszty najmu, dzierżawy, użytkowania.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3174A2-7E3A-4E48-834F-8B62DC76F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281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6B6A3C-E130-4CEE-897F-6800D22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rzeczowy grantu</a:t>
            </a:r>
            <a:br>
              <a:rPr lang="pl-PL" dirty="0"/>
            </a:br>
            <a:r>
              <a:rPr lang="pl-PL" dirty="0"/>
              <a:t>- prace budowlane powodzianie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60E58-AD85-4257-9BFE-8EDE9703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roboty budowlane - w zakresie infrastruktury niezbędnej do prowadzenia działalności leczniczej, których celem będzie dostosowanie, poprawa funkcjonalności pomieszczeń lub powrót do użyteczności. Przedmiotowe roboty mogą wpłynąć na kubaturę budynku oraz wymagać dodatkowych pozwoleń/zgód.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6E50E1-CB16-48E0-8EA6-1FDA151E5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079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F8D29-F2F2-4E8A-A2D5-C0C6434D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Składanie wniosku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B774A6-1511-431B-842A-70F19BCF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Wniosek należy wypełnić w aplikacji online. Następnie wniosek jest pobierany i wraz z załącznikami podpisywany podpisem:</a:t>
            </a:r>
          </a:p>
          <a:p>
            <a:pPr lvl="1"/>
            <a:r>
              <a:rPr lang="pl-PL" dirty="0"/>
              <a:t>Kwalifikowanym weryfikowanym za pośrednictwem ważnego certyfikatu,</a:t>
            </a:r>
          </a:p>
          <a:p>
            <a:pPr lvl="1"/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podpisem zaufanym, podpisem osobistym (zaawansowanym podpisem elektronicznym) -jeżeli osoba podpisująca nie posiada kwalifikowanego podpisu elektronicznego weryfikowanego za pomocą ważnego certyfikatu. </a:t>
            </a:r>
          </a:p>
          <a:p>
            <a:r>
              <a:rPr lang="pl-PL" dirty="0"/>
              <a:t>Pełnomocnictwo:</a:t>
            </a:r>
          </a:p>
          <a:p>
            <a:pPr lvl="1"/>
            <a:r>
              <a:rPr lang="pl-PL" dirty="0"/>
              <a:t>Prawidłowo udzielone pełnomocnictwo jest załączane do wniosku w każdej formie. </a:t>
            </a:r>
          </a:p>
          <a:p>
            <a:pPr lvl="1"/>
            <a:r>
              <a:rPr lang="pl-PL" dirty="0"/>
              <a:t>Nie zachodzi potrzeba „ponownego” podpisu.</a:t>
            </a:r>
          </a:p>
          <a:p>
            <a:r>
              <a:rPr lang="pl-PL" dirty="0"/>
              <a:t>Wniosek składa się w terminie 30 dni kalendarzowych.</a:t>
            </a:r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F11DBF-A682-4E39-9004-827B0D7D9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80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63AE9-AE93-405D-9675-D2EB20D4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Dokumenty niezbędne do złożenia wniosku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A51CB6-CB63-4117-A845-0ECFAC82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9360559" cy="4680002"/>
          </a:xfrm>
        </p:spPr>
        <p:txBody>
          <a:bodyPr/>
          <a:lstStyle/>
          <a:p>
            <a:r>
              <a:rPr lang="pl-PL" dirty="0"/>
              <a:t>Do wniosku załącznikiem będzie także Harmonogram Realizacji Przedsięwzięcia:</a:t>
            </a:r>
          </a:p>
          <a:p>
            <a:pPr lvl="1"/>
            <a:r>
              <a:rPr lang="pl-PL" dirty="0"/>
              <a:t>Rozpisany w ujęciu miesięcznym.</a:t>
            </a:r>
          </a:p>
          <a:p>
            <a:pPr lvl="1"/>
            <a:r>
              <a:rPr lang="pl-PL" dirty="0"/>
              <a:t>Jest obowiązkowy na etapie składania wniosku</a:t>
            </a:r>
          </a:p>
          <a:p>
            <a:pPr lvl="1"/>
            <a:r>
              <a:rPr lang="pl-PL" dirty="0"/>
              <a:t>W przypadku wyboru wnioskodawcy do otrzymania grantu HRP staje się załącznikiem do umowy.</a:t>
            </a:r>
          </a:p>
          <a:p>
            <a:r>
              <a:rPr lang="pl-PL" dirty="0"/>
              <a:t>Konieczne jest zatem rzeczywiste zaplanowanie wydatków już teraz i przeprowadzenie rozeznania rynku  na tym etapie – w sposób zgodny z obowiązującą procedurą zakupową w podmiocie oraz Zaleceniami Grantodawcy.</a:t>
            </a:r>
          </a:p>
          <a:p>
            <a:r>
              <a:rPr lang="pl-PL" dirty="0"/>
              <a:t>Zespół Oceniający w Centrali będzie weryfikował proces rozeznania rynku na etapie oceny wniosku, czy spełnia kryteria wyboru grantobiorców.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E37D7E-E878-478D-AEE0-BCA477D17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33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E15A7-C5D4-4CB0-85CD-4B11BF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Składanie wniosku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 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971DD5-C076-41A9-AE55-8A58C574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Wniosek wraz z załącznikami należy wysłać </a:t>
            </a:r>
            <a:r>
              <a:rPr lang="pl-PL" sz="1800" dirty="0">
                <a:solidFill>
                  <a:srgbClr val="000000"/>
                </a:solidFill>
                <a:effectLst/>
                <a:latin typeface="Arial Unicode MS"/>
              </a:rPr>
              <a:t>do Grantodawcy zgodnie z przepisami ustawy z dnia 18 listopada 2020 r. o doręczeniach elektronicznych (Dz. U. z 2024 r. poz. 1045),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na adres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skrzynki e-doręczeń NFZ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: AE:PL-98754-99859-GJBJA-29 albo w przypadku jej nieposiadania na adres elektronicznej skrzynki podawczej NFZ (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ePUAP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): NFZ-Centrala/GrantyPOZ.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Podmioty zobowiązane do posiadania skrzynki do e-doręczeń wysyłają wniosek z załącznikami do NFZ na wskazany powyżej adres.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Podmioty niezobowiązane do posiadania skrzynki do e-doręczeń na dzień złożenia wniosku mogą przekazać dokumenty aplikacyjne na adres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ePUAP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– dedykowany projektowi.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Data złożenia wniosku: data nadania przesyłki do NFZ.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7B7CBF-13C2-4FE7-8A05-80B3D9C3A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6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209D7-97DF-4F86-A5B7-E6B0BA9A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Nieprawidłowe działanie podmiotu POZ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8E830-D590-43BF-B4DA-FB138289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Złożenie wniosku na MUŚ:</a:t>
            </a:r>
          </a:p>
          <a:p>
            <a:pPr lvl="1"/>
            <a:r>
              <a:rPr lang="pl-PL" dirty="0"/>
              <a:t>Które otrzymało już dofinansowanie – na ten sam zakres</a:t>
            </a:r>
          </a:p>
          <a:p>
            <a:pPr lvl="2"/>
            <a:r>
              <a:rPr lang="pl-PL" dirty="0"/>
              <a:t>Podmiot może wnioskować o różnicę kwoty wynikającą z:</a:t>
            </a:r>
          </a:p>
          <a:p>
            <a:pPr lvl="3"/>
            <a:r>
              <a:rPr lang="pl-PL" dirty="0"/>
              <a:t>Zwiększenia liczby pacjentów,</a:t>
            </a:r>
          </a:p>
          <a:p>
            <a:pPr lvl="3"/>
            <a:r>
              <a:rPr lang="pl-PL" dirty="0"/>
              <a:t>Poszkodowania z powodzi</a:t>
            </a:r>
          </a:p>
          <a:p>
            <a:pPr lvl="1"/>
            <a:r>
              <a:rPr lang="pl-PL" dirty="0"/>
              <a:t>Które jest filią,</a:t>
            </a:r>
          </a:p>
          <a:p>
            <a:pPr lvl="1"/>
            <a:r>
              <a:rPr lang="pl-PL" dirty="0"/>
              <a:t>O wartości przedsięwzięcia, która przekroczy łączą sumę wsparcia dla danego podmiotu.</a:t>
            </a:r>
          </a:p>
          <a:p>
            <a:pPr marL="0" indent="0">
              <a:buNone/>
            </a:pPr>
            <a:endParaRPr lang="pl-PL" dirty="0"/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F2E6BB-541C-439E-B5FF-04E5003D6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02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49B41-842D-46D6-A540-A6BBA8F6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E2A814-76B5-4C25-A98B-4196E0A6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Ocena wniosków składa się z 2 etapów</a:t>
            </a:r>
          </a:p>
          <a:p>
            <a:pPr marL="846871" lvl="1" indent="-342900">
              <a:buAutoNum type="arabicPeriod"/>
            </a:pPr>
            <a:r>
              <a:rPr lang="pl-PL" dirty="0"/>
              <a:t>Weryfikacja formalna.</a:t>
            </a:r>
          </a:p>
          <a:p>
            <a:pPr marL="846871" lvl="1" indent="-342900">
              <a:buAutoNum type="arabicPeriod"/>
            </a:pPr>
            <a:r>
              <a:rPr lang="pl-PL" dirty="0"/>
              <a:t>Ocena merytoryczna.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15C697-EC38-45CB-BE07-32516B234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73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F0F3B-9D0F-4003-9EA8-87A0AFB7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552741"/>
            <a:ext cx="8640381" cy="1080001"/>
          </a:xfrm>
        </p:spPr>
        <p:txBody>
          <a:bodyPr/>
          <a:lstStyle/>
          <a:p>
            <a:r>
              <a:rPr lang="pl-PL" dirty="0"/>
              <a:t>Weryfikacja formalna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09FE16-9868-4383-BE11-94C2F08D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619597"/>
            <a:ext cx="9216927" cy="5040242"/>
          </a:xfrm>
        </p:spPr>
        <p:txBody>
          <a:bodyPr numCol="2">
            <a:noAutofit/>
          </a:bodyPr>
          <a:lstStyle/>
          <a:p>
            <a:pPr marL="0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721995" algn="l"/>
              </a:tabLst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Wymogami formalnymi, które są weryfikowane przed dokonaniem oceny merytorycznej wniosku są: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w wymaganej formie, </a:t>
            </a:r>
          </a:p>
          <a:p>
            <a:pPr lvl="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i załączników w sposób wskazany w ogłoszeniu o naborze,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i załączników w terminie wskazanym w ogłoszeniu o naborze,</a:t>
            </a:r>
          </a:p>
          <a:p>
            <a:pPr lvl="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i załączników w wersji umożliwiającej ich odczytanie i dokonanie weryfikacji,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obejmującego wsparcie danego MUŚ z zachowaniem zasad wskazanych w § 5 ust. 6-11</a:t>
            </a:r>
          </a:p>
          <a:p>
            <a:pPr marL="238979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979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twierdzenie braków formalnych będzie oznaczało wezwanie podmiotu do ich uzupełnienia. </a:t>
            </a:r>
          </a:p>
          <a:p>
            <a:pPr marL="742950" lvl="1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Termin: 3 dni robocze</a:t>
            </a:r>
          </a:p>
          <a:p>
            <a:pPr marL="742950" lvl="1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Nieuzupełnienie braków powoduje pozostawienie wniosku bez rozpoznania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19F16C-4023-4E9B-B8BF-3CDCE9374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60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64267F-3AEA-4169-800D-F57E6D0C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braki formalne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F2AFE-4FF4-42BB-B434-EEE7D1C3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544616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Wysłanie załączników do wniosku – bez wniosku,</a:t>
            </a:r>
          </a:p>
          <a:p>
            <a:r>
              <a:rPr lang="pl-PL" dirty="0"/>
              <a:t>Wysłanie wniosku przerobionego – edytowany w specjalnych programach,</a:t>
            </a:r>
          </a:p>
          <a:p>
            <a:r>
              <a:rPr lang="pl-PL" dirty="0"/>
              <a:t>Przekazanie wniosku niepodpisanego lub niepodpisanego przez osobę upoważnioną:</a:t>
            </a:r>
          </a:p>
          <a:p>
            <a:pPr lvl="1"/>
            <a:r>
              <a:rPr lang="pl-PL" dirty="0"/>
              <a:t>W przypadku spółek osobowych i kapitałowych zakres reprezentacji jest określony w KRS – należy zweryfikować wpis w KRS</a:t>
            </a:r>
          </a:p>
          <a:p>
            <a:pPr lvl="1"/>
            <a:r>
              <a:rPr lang="pl-PL" dirty="0"/>
              <a:t>W przypadku spółek cywilnych podpisać muszą wszyscy wspólnicy umowy spółki – chyba, że umowa zastrzega inną formę reprezentacji.</a:t>
            </a:r>
          </a:p>
          <a:p>
            <a:r>
              <a:rPr lang="pl-PL" dirty="0"/>
              <a:t>Wniosek złożony z pominięciem aplikacji,</a:t>
            </a:r>
          </a:p>
          <a:p>
            <a:r>
              <a:rPr lang="pl-PL" dirty="0"/>
              <a:t>Wniosek złożony po terminie,</a:t>
            </a:r>
          </a:p>
          <a:p>
            <a:r>
              <a:rPr lang="pl-PL" dirty="0"/>
              <a:t>Wniosek przekazany z pominięciem skrzynki do e-doręczeń lub na błędny adres </a:t>
            </a:r>
            <a:r>
              <a:rPr lang="pl-PL" dirty="0" err="1"/>
              <a:t>ePUAP</a:t>
            </a:r>
            <a:r>
              <a:rPr lang="pl-PL" dirty="0"/>
              <a:t>,</a:t>
            </a:r>
          </a:p>
          <a:p>
            <a:r>
              <a:rPr lang="pl-PL" dirty="0"/>
              <a:t>Przekazanie dokumentów zapisanych w formie, której nie można otworzyć i odczytać np. wysłanie samego pliku XADES bez dokumentu źródłowego, dokumenty zabezpieczone hasłem (bez otrzymania hasła),</a:t>
            </a:r>
          </a:p>
          <a:p>
            <a:r>
              <a:rPr lang="pl-PL" dirty="0"/>
              <a:t>Złożenie zakresu rzeczowego na przedmioty / zakres prac niezgodne z projektem.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B5C5DE-F28E-4974-924D-E6A0ECFCA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500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Główne cele projektu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EC0069DF-5929-4989-9A4E-AE265B6A0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341" y="3624352"/>
            <a:ext cx="7075302" cy="1719958"/>
          </a:xfrm>
        </p:spPr>
        <p:txBody>
          <a:bodyPr>
            <a:noAutofit/>
          </a:bodyPr>
          <a:lstStyle/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Zwiększenie dostępności do świadczeń POZ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Wsparcie inwestycyjne rozwoju POZ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Zwiększenie dostępności i efektywności systemu ochrony zdrowia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Wsparcie podmiotów poszkodowanych w wyniku powodzi, służące usuwanie skutków tej klęski żywiołowej</a:t>
            </a:r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F3DC94-CE48-4B1E-99FE-8791D8B4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Prowadzenie korespondencji w trakcie oceny wniosków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C86B6-D30B-4850-B133-B120F7C2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/>
          <a:lstStyle/>
          <a:p>
            <a:r>
              <a:rPr lang="pl-PL" dirty="0"/>
              <a:t>Korespondencja prowadzona w projekcie rodząca dalsze skutki prawne będzie prowadzona w formie :</a:t>
            </a:r>
          </a:p>
          <a:p>
            <a:pPr lvl="1"/>
            <a:r>
              <a:rPr lang="pl-PL" dirty="0"/>
              <a:t>E-doręczenia</a:t>
            </a:r>
          </a:p>
          <a:p>
            <a:pPr lvl="1"/>
            <a:r>
              <a:rPr lang="pl-PL" dirty="0" err="1"/>
              <a:t>ePUAP</a:t>
            </a:r>
            <a:r>
              <a:rPr lang="pl-PL" dirty="0"/>
              <a:t> – dla podmiotów niezobowiązanych do posiadania skrzynki do e-doręczeń</a:t>
            </a:r>
          </a:p>
          <a:p>
            <a:pPr lvl="1"/>
            <a:r>
              <a:rPr lang="pl-PL" dirty="0"/>
              <a:t>Mailowo – wyłącznie w zakresie informacyjnym.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95F325-007D-43D4-8AF8-91D2B6E1C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50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60548-1CBA-48A5-B8F9-3C003720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Cenne uwagi w zakresie aplikowania o grant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0CEA57-A107-4D3B-8C4F-362B47A9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Konieczne jest dobre zweryfikowanie potrzeb podmiotu i zaplanowanie przedsięwzięcia:</a:t>
            </a:r>
          </a:p>
          <a:p>
            <a:pPr lvl="1"/>
            <a:r>
              <a:rPr lang="pl-PL" dirty="0"/>
              <a:t>HRP jest składane wyłącznie raz i stanowić będzie załącznik do umowy o powierzenie grantu. </a:t>
            </a:r>
          </a:p>
          <a:p>
            <a:pPr lvl="1"/>
            <a:r>
              <a:rPr lang="pl-PL" dirty="0"/>
              <a:t>Zmiana w HRP będzie wymagała zgody Grantodawcy.</a:t>
            </a:r>
          </a:p>
          <a:p>
            <a:r>
              <a:rPr lang="pl-PL" dirty="0"/>
              <a:t>Konieczne jest upewnienie się czy dokument został prawidłowo wysłany do NFZ:</a:t>
            </a:r>
          </a:p>
          <a:p>
            <a:pPr lvl="1"/>
            <a:r>
              <a:rPr lang="pl-PL" dirty="0"/>
              <a:t>Skrzynki elektroniczne potrafią definiować błędy.</a:t>
            </a:r>
          </a:p>
          <a:p>
            <a:r>
              <a:rPr lang="pl-PL" dirty="0"/>
              <a:t>Warto sprawdzić czy umocowanie jest prawidłowe i zapewnić sobie upoważnienie do działania w jednej osobie.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E326A8-7DDD-4270-B933-810F8D571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78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8D578-9CA8-4923-85DF-3D150339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merytoryczna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ADC95-7ACF-4228-8DD3-6C780384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Zespół w centrali rozpocznie ocenę merytoryczną tj. spełnienia kryteriów wybory grantobiorców jeżeli weryfikacja formalna została pozytywnie zakończona. </a:t>
            </a:r>
          </a:p>
          <a:p>
            <a:r>
              <a:rPr lang="pl-PL" dirty="0"/>
              <a:t>W trakcie oceny ZOC weryfikuje:</a:t>
            </a:r>
          </a:p>
          <a:p>
            <a:pPr lvl="1"/>
            <a:r>
              <a:rPr lang="pl-PL" dirty="0"/>
              <a:t>Spełnienie kryteriów obligatoryjnych</a:t>
            </a:r>
          </a:p>
          <a:p>
            <a:pPr lvl="2"/>
            <a:r>
              <a:rPr lang="pl-PL" dirty="0"/>
              <a:t>Niespełnienie oznacza negatywną ocenę wniosku.</a:t>
            </a:r>
          </a:p>
          <a:p>
            <a:pPr lvl="1"/>
            <a:r>
              <a:rPr lang="pl-PL" dirty="0"/>
              <a:t>Spełnienie kryteriów rankingujących</a:t>
            </a:r>
          </a:p>
          <a:p>
            <a:pPr lvl="2"/>
            <a:r>
              <a:rPr lang="pl-PL" dirty="0"/>
              <a:t>Niespełnienie oznacza nieprzyznanie punktu.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94F1EA-018A-4643-9242-37E85BF45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0490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AEC20-A825-4D6A-A10F-AE487BA3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obligatoryjne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32E24-88B4-4C00-92A6-3DE4D439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Podmiot POZ jest upoważniony do złożenia wniosku.</a:t>
            </a:r>
          </a:p>
          <a:p>
            <a:pPr marL="0" indent="0">
              <a:buNone/>
            </a:pPr>
            <a:r>
              <a:rPr lang="pl-PL" dirty="0"/>
              <a:t>Weryfikacja obejmuje sprawdzenie czy: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Podmiot jest placówką POZ,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Podmiot posiada umowę z NFZ,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Podmiot nie jest wykluczony z możliwości otrzymania dofinansowania na podstawie art. 210 ustawy o finansach publicznych,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doszło do jego rozwiązania na podstawie ustawy z dnia 15 września 2000 r. – Kodeks Spółek Handlowych (Dz. U. z 2024. poz. 18, z </a:t>
            </a:r>
            <a:r>
              <a:rPr lang="pl-PL" sz="1800" kern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późn</a:t>
            </a: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zm.) oraz nie jest uczestnikiem postępowania upadłościowego na podstawie ustawy z dnia 28 lutego 2003 r.- Prawo upadłościowe (Dz. U. z 2025 r. poz. 614) albo restrukturyzacyjnego na podstawie ustawy z dnia 15 maja 2015 r. - Prawo restrukturyzacyjne (Dz. U. z 2024 r. poz. 1428, z </a:t>
            </a:r>
            <a:r>
              <a:rPr lang="pl-PL" sz="1800" kern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późn</a:t>
            </a: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zm.), jest lub będzie podmiotem prowadzącym działalność leczniczą na terenie Rzeczypospolitej Polskiej.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64E6B5-BCEF-4B89-8F6A-8CC5FBF0B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61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1909AA-E9ED-461C-9185-7FA8DBF7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Wartość wniosku o powierzenie grantu</a:t>
            </a:r>
          </a:p>
          <a:p>
            <a:pPr marL="0" indent="0">
              <a:buNone/>
            </a:pPr>
            <a:r>
              <a:rPr lang="pl-PL" dirty="0"/>
              <a:t>Wartość musi wynikać z liczby pacjentów wskazanej na liście do lekarza POZ w danej placówce  (miejscem udzielania świadczeń ) według stanu obowiązującego na pierwszy dzień miesiąca poprzedzającego złożenie Wniosku – liczba zatwierdzona przez NFZ.</a:t>
            </a:r>
          </a:p>
          <a:p>
            <a:pPr marL="0" indent="0">
              <a:buNone/>
            </a:pPr>
            <a:r>
              <a:rPr lang="pl-PL" dirty="0"/>
              <a:t>Weryfikacja obejmuje sprawdzenie czy wprowadzona wartość nie przekracza limitu możliwości otrzymania dofinansowania. </a:t>
            </a:r>
          </a:p>
          <a:p>
            <a:pPr marL="0" indent="0">
              <a:buNone/>
            </a:pPr>
            <a:r>
              <a:rPr lang="pl-PL" dirty="0"/>
              <a:t>Do limitu można doliczyć filie, których pacjenci są pod opieką miejsca poza godzinami funkcjonowania filii. </a:t>
            </a:r>
          </a:p>
          <a:p>
            <a:pPr marL="0" indent="0">
              <a:buNone/>
            </a:pPr>
            <a:r>
              <a:rPr lang="pl-PL" dirty="0"/>
              <a:t>Wartość grantu niezgodna z założeniami projektu = ocena negatywna bez wezwania.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E029BA-1F0E-4B9D-9369-03E3C3940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7D2479D-5D32-4442-A86F-2C25F32A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91416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9FD625-C415-4A07-BF9F-0CFA2C96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Zakres rzeczowy grantu ujęty we wniosku o powierzenie grantu.</a:t>
            </a:r>
          </a:p>
          <a:p>
            <a:pPr marL="0" indent="0">
              <a:buNone/>
            </a:pPr>
            <a:r>
              <a:rPr lang="pl-PL" dirty="0"/>
              <a:t>Podmiot ma obowiązek zaznaczyć odpowiednie pozycje zakresu rzeczowego we wniosku. Nie można zaznaczyć innych sprzętów, a w części opisowej prac budowlanych nie można wskazać zakresów prac uznawanych za niekwalifikowalne. </a:t>
            </a:r>
          </a:p>
          <a:p>
            <a:pPr marL="0" indent="0">
              <a:buNone/>
            </a:pPr>
            <a:r>
              <a:rPr lang="pl-PL" dirty="0"/>
              <a:t>Zakres rzeczowy grantu wskazany we wniosku musi być tożsamy jak wskazany w HRP.</a:t>
            </a:r>
          </a:p>
          <a:p>
            <a:pPr marL="0" indent="0">
              <a:buNone/>
            </a:pPr>
            <a:r>
              <a:rPr lang="pl-PL" dirty="0"/>
              <a:t>Złożenie wniosku na zakres inny niż dopuszczalny oznacza negatywną ocenę wniosku.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74CCA7-3AAE-4E19-AA5A-29CC30454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F18AF9F-C8F3-4F51-9213-E780AA10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6640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62399B-DDE2-4E93-B47A-283847536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Wsparcie podmiotów zapewniających równą dostępność do świadczeń zdrożonych.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Podmiot musi wskazać jakie konkretnie działania wykonuje w celu zapewnienia równej dostępności do świadczeń na podstawie dokumentu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„Zdrowa Przyszłość. Ramy Strategiczne Rozwoju Systemu Ochrony Zdrowia na lata 2021-2027 z perspektywą do 2030 r.”</a:t>
            </a:r>
          </a:p>
          <a:p>
            <a:pPr marL="503971" lvl="1" indent="0">
              <a:buNone/>
            </a:pPr>
            <a:endParaRPr lang="pl-PL" sz="1800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3971" lvl="1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F6DF6-81D3-4E24-98D0-84484AEAF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11D089E-3EF8-4485-A70B-7039B2A6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6E58C03-9049-41DD-B2DF-D383F4BB41E2}"/>
              </a:ext>
            </a:extLst>
          </p:cNvPr>
          <p:cNvSpPr txBox="1"/>
          <p:nvPr/>
        </p:nvSpPr>
        <p:spPr>
          <a:xfrm>
            <a:off x="192920" y="4319838"/>
            <a:ext cx="10515600" cy="246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Podmiot musi we wniosku wskazać </a:t>
            </a: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konkretny cel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jaki realizuje swoim przedsięwzięciem, który odpowiadać może poniższym kierunkom interwencji:</a:t>
            </a:r>
          </a:p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Kierunek interwencji 1.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Rozwój profilaktyki, skuteczna promocja zdrowia i postaw prozdrowotnych </a:t>
            </a:r>
          </a:p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Kierunek interwencji 2.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Poprawa jakości, przyjazności i efektywności świadczonych usług zdrowotnych poprzez standaryzację i reorganizację opieki </a:t>
            </a:r>
          </a:p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Kierunek interwencji 3.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Poprawa dostępności i efektywności opieki zdrowotnej poprzez rozwój i modernizację infrastruktury systemu ochrony zdrowia </a:t>
            </a:r>
          </a:p>
        </p:txBody>
      </p:sp>
    </p:spTree>
    <p:extLst>
      <p:ext uri="{BB962C8B-B14F-4D97-AF65-F5344CB8AC3E}">
        <p14:creationId xmlns:p14="http://schemas.microsoft.com/office/powerpoint/2010/main" val="2250233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94BC110-E669-4BC9-AEB7-CDB67816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424681"/>
            <a:ext cx="8640381" cy="1080001"/>
          </a:xfrm>
        </p:spPr>
        <p:txBody>
          <a:bodyPr/>
          <a:lstStyle/>
          <a:p>
            <a:r>
              <a:rPr lang="pl-PL" sz="2800" dirty="0"/>
              <a:t>cd. Wsparcie podmiotów zapewniających równą dostępność do świadczeń zdrowotnych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9FB90EE-365F-4624-B33A-A04BACCC3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389273"/>
            <a:ext cx="4644536" cy="4781127"/>
          </a:xfrm>
        </p:spPr>
        <p:txBody>
          <a:bodyPr/>
          <a:lstStyle/>
          <a:p>
            <a:pPr marL="0" indent="0">
              <a:buNone/>
            </a:pPr>
            <a:endParaRPr lang="pl-PL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Kierunek interwencji 1.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Rozwój profilaktyki, skuteczna promocja zdrowia i postaw prozdrowotnych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985C56-99AC-41DB-A6B5-FEC0A76CC8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307462-1346-4463-B8A2-E83D596E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6" y="4950093"/>
            <a:ext cx="5038725" cy="1494040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974D8F1-F7E5-4E32-905C-8C5F7705C1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1402" y="1357918"/>
            <a:ext cx="5590410" cy="56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11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8CDCB-15C9-41A4-A024-03C85CAA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1" y="467470"/>
            <a:ext cx="5148690" cy="1368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/>
              <a:t>cd. Wsparcie podmiotów zapewniających równą dostępność do świadczeń zdrowotnych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10E94-8FDB-4B1B-87B7-FABC0E7E0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547589"/>
            <a:ext cx="464453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Kierunek interwencji 2.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Poprawa jakości, przyjazności i efektywności świadczonych usług zdrowotnych poprzez standaryzację i reorganizację opieki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A9A8F3-920D-4AAE-9C90-AE60E6D43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C400C3-9E26-4C98-8CF2-23006CB06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32" y="5779099"/>
            <a:ext cx="5123176" cy="14207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9B18B4E-3E3A-4B2F-9EBB-B39A44D5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06" y="241144"/>
            <a:ext cx="5076583" cy="67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4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95A46F-F1CD-4B31-B544-03744302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zapewniających równą dostępność do świadczeń zdrowotnych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E988E3-BCA6-4B79-8F30-66AE16029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62" y="1979837"/>
            <a:ext cx="4716544" cy="468001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Kierunek interwencji 3: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Poprawa dostępności i efektywności opieki zdrowotnej poprzez rozwój i modernizację infrastruktury systemu ochrony zdrowia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B16A4FC-BF8F-4C32-AD53-A60778E45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808C6E-F6AB-4ED9-9B45-94FCD88B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2" y="4139877"/>
            <a:ext cx="4716544" cy="1728192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A56166A-832C-4C38-AA57-9974D1FAF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7874" y="1907629"/>
            <a:ext cx="559432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7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 działań w ramach projektu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EC0069DF-5929-4989-9A4E-AE265B6A0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623" y="3779838"/>
            <a:ext cx="7075302" cy="1719958"/>
          </a:xfrm>
        </p:spPr>
        <p:txBody>
          <a:bodyPr>
            <a:noAutofit/>
          </a:bodyPr>
          <a:lstStyle/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Zakup sprzętu i wyposażenia medycznego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Zakup sprzętu serwerowo – sieciowego 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Roboty budowlane w zakresie infrastruktury niezbędnej do prowadzenia działalności leczniczej</a:t>
            </a:r>
          </a:p>
        </p:txBody>
      </p:sp>
    </p:spTree>
    <p:extLst>
      <p:ext uri="{BB962C8B-B14F-4D97-AF65-F5344CB8AC3E}">
        <p14:creationId xmlns:p14="http://schemas.microsoft.com/office/powerpoint/2010/main" val="3712922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07B45-BFA3-433A-A0BB-E1AB83E6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obligatoryjne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7BF336-C07B-40CF-B221-54E3B245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123653"/>
            <a:ext cx="8640382" cy="45361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Wsparcie podmiotów spójne z Planami Transformacji.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Podmiot musi wskazać jak jego przedsięwzięcie będzie zgodne z Krajowym Planem Transformacji lub Wojewódzkim Planem Transformacji.</a:t>
            </a:r>
            <a:endParaRPr lang="pl-PL" sz="1800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02C083-FF05-47D4-8CD0-309223A61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CC2A41F-48B3-48F9-A3EE-D76CAB997FC6}"/>
              </a:ext>
            </a:extLst>
          </p:cNvPr>
          <p:cNvSpPr txBox="1"/>
          <p:nvPr/>
        </p:nvSpPr>
        <p:spPr>
          <a:xfrm>
            <a:off x="1745506" y="3779837"/>
            <a:ext cx="8547639" cy="22698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dirty="0"/>
              <a:t>W Krajowym planie właściwe są działania: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2.4.2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2.4.3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2.4.6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2.4.7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2.4.8</a:t>
            </a:r>
          </a:p>
        </p:txBody>
      </p:sp>
    </p:spTree>
    <p:extLst>
      <p:ext uri="{BB962C8B-B14F-4D97-AF65-F5344CB8AC3E}">
        <p14:creationId xmlns:p14="http://schemas.microsoft.com/office/powerpoint/2010/main" val="1124074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77F86-9791-4F8B-871C-E3993581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spójne z Planami Transformacji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EED4C0-74F3-485D-859D-FE55E7C1A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30F0FB1-1562-4F52-A9A8-2A845F0FB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24" y="2085645"/>
            <a:ext cx="6512389" cy="289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474005-2717-41EC-820B-66BAD876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65" y="4988846"/>
            <a:ext cx="6512389" cy="12939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75F76DE-3E34-45C1-8AD2-0B74CFE7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95" y="6291143"/>
            <a:ext cx="6510159" cy="109312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F9BBB83-0EBF-41E8-8BC3-ED744C8B0973}"/>
              </a:ext>
            </a:extLst>
          </p:cNvPr>
          <p:cNvSpPr txBox="1"/>
          <p:nvPr/>
        </p:nvSpPr>
        <p:spPr>
          <a:xfrm>
            <a:off x="7438613" y="5490288"/>
            <a:ext cx="229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!UWAGA</a:t>
            </a:r>
          </a:p>
          <a:p>
            <a:r>
              <a:rPr lang="pl-PL" sz="1400" dirty="0"/>
              <a:t>Tylko dla podmiotów realizujących lub zmierzających do  realizacji OK</a:t>
            </a:r>
          </a:p>
        </p:txBody>
      </p:sp>
    </p:spTree>
    <p:extLst>
      <p:ext uri="{BB962C8B-B14F-4D97-AF65-F5344CB8AC3E}">
        <p14:creationId xmlns:p14="http://schemas.microsoft.com/office/powerpoint/2010/main" val="311170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7F16A-4E86-4D84-BEEF-F93D7970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cd. Wsparcie podmiotów spójne z Planami Transformacji</a:t>
            </a:r>
            <a:br>
              <a:rPr lang="pl-PL" sz="2800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C80043-6E59-44A6-9E8F-C8E916554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6FCD000-8B97-40EC-88FC-B25B31128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362" y="1835621"/>
            <a:ext cx="6486525" cy="25527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B17C7FC-53F0-4716-B028-DF00D573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4550571"/>
            <a:ext cx="6486525" cy="25527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33CC3A-C66D-4E7F-8438-F19D029C6D59}"/>
              </a:ext>
            </a:extLst>
          </p:cNvPr>
          <p:cNvSpPr txBox="1"/>
          <p:nvPr/>
        </p:nvSpPr>
        <p:spPr>
          <a:xfrm>
            <a:off x="7146106" y="2650306"/>
            <a:ext cx="3405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Dotyczy wyłącznie białych plam i obszarów wiejskich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B990FF7-47F6-47B0-85EA-5865B23EA17B}"/>
              </a:ext>
            </a:extLst>
          </p:cNvPr>
          <p:cNvSpPr txBox="1"/>
          <p:nvPr/>
        </p:nvSpPr>
        <p:spPr>
          <a:xfrm>
            <a:off x="7146105" y="5292005"/>
            <a:ext cx="3405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Konieczna odpowiedź pozytywna w pkt 5.20</a:t>
            </a:r>
          </a:p>
        </p:txBody>
      </p:sp>
    </p:spTree>
    <p:extLst>
      <p:ext uri="{BB962C8B-B14F-4D97-AF65-F5344CB8AC3E}">
        <p14:creationId xmlns:p14="http://schemas.microsoft.com/office/powerpoint/2010/main" val="262325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E3A0B-2909-4D56-A0C6-A96402FE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spójne z Planami Transformacji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A6EBD6-B54E-490E-A4E6-EB2825FE5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E98C407-F662-4429-82CA-7A728BE92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362" y="2051645"/>
            <a:ext cx="6353175" cy="38766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90BAB0E-6A3B-47FE-B16F-323F98B5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5926420"/>
            <a:ext cx="6353175" cy="14139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678009C-C82D-4AB9-BE2D-C3120D6B60BF}"/>
              </a:ext>
            </a:extLst>
          </p:cNvPr>
          <p:cNvSpPr txBox="1"/>
          <p:nvPr/>
        </p:nvSpPr>
        <p:spPr>
          <a:xfrm>
            <a:off x="7002090" y="5021087"/>
            <a:ext cx="3405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Dotyczy wyłącznie zakresu serwerowo – sieciowego.</a:t>
            </a:r>
          </a:p>
          <a:p>
            <a:r>
              <a:rPr lang="pl-PL" dirty="0"/>
              <a:t>Realizacja tego działania nie może występować samodzielnie!</a:t>
            </a:r>
          </a:p>
          <a:p>
            <a:r>
              <a:rPr lang="pl-PL" dirty="0"/>
              <a:t>Konieczna odpowiedź twierdząca w pkt 5.19</a:t>
            </a:r>
          </a:p>
        </p:txBody>
      </p:sp>
    </p:spTree>
    <p:extLst>
      <p:ext uri="{BB962C8B-B14F-4D97-AF65-F5344CB8AC3E}">
        <p14:creationId xmlns:p14="http://schemas.microsoft.com/office/powerpoint/2010/main" val="415034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70F45-2A99-4A64-A625-5FD2499E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spójne z Planami Transformacji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EDFFC-9620-4ADF-BB80-DD227DD85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78CAF6-9D74-4C31-92F7-7BC7366D6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10" y="2781300"/>
            <a:ext cx="6429375" cy="12954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A84C15-E000-4682-95A6-602E4F2DC363}"/>
              </a:ext>
            </a:extLst>
          </p:cNvPr>
          <p:cNvSpPr txBox="1"/>
          <p:nvPr/>
        </p:nvSpPr>
        <p:spPr>
          <a:xfrm>
            <a:off x="7422235" y="2856507"/>
            <a:ext cx="296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Konieczna odpowiedź twierdząca w pkt 5.19</a:t>
            </a:r>
          </a:p>
        </p:txBody>
      </p:sp>
    </p:spTree>
    <p:extLst>
      <p:ext uri="{BB962C8B-B14F-4D97-AF65-F5344CB8AC3E}">
        <p14:creationId xmlns:p14="http://schemas.microsoft.com/office/powerpoint/2010/main" val="1794700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F3B30-8CED-4632-A4BE-5C151EFC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podmiotów udzielających świadczeń opieki zdrowotnej finansowanych ze środków publicznych.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nie może uzyskać przychodu z tytułu udziału w projekcie. Działalność komercyjna jest niedopuszczalna z użyciem sprzętu/prac wykonanych w projekcie.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podmiotów POZ realizujących działania wynikające z MPZ.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musi wykazać, jak jest przedsięwzięcie jest zgodne z rekomendacjami </a:t>
            </a: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działaniami wynikającymi z aktualnych danych statystycznych, w tym danych demograficznych, epidemiologicznych.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8986C6-CA2F-486D-8402-FB6885621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63684EF4-1476-4BB1-975A-53D4FFB5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2469118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75160B-445F-4886-910B-1E094FD6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projektu z programem „Dostępność Plus” oraz zasadami równości szans.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we wniosku będzie wyjaśnił, że jego przedsięwzięcie będzie </a:t>
            </a: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zgodne ze standardem dostępności dla Podstawowej Opieki Zdrowotnej (POZ) opracowanym  w ramach rządowego programu „Dostępność Plus”, a także jego założenia są zgodne z zasadami równości szans, włączenia społecznego i niedyskryminacji.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projektu z przepisami o pomocy publicznej</a:t>
            </a:r>
            <a:r>
              <a:rPr lang="pl-PL" sz="1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musi opisać zgodność z przepisami o pomocy publicznej. Udział w projekcie nie wiąże się z pomocą de </a:t>
            </a:r>
            <a:r>
              <a:rPr lang="pl-PL" kern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Trwałość projektu.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we wniosku musi opisać w jaki sposób zapewni trwałość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6BFB2-21D6-48A9-A372-C176B4483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0BBAB4C-ACF6-4AEC-BCF1-D362AE46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177100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BBCD60-C707-4850-B9ED-BDD004C95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projektu z wymaganiami prawa dotyczącego ochrony środowiska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Zostaną wsparte przedsięwzięcia zgodne z zasadami dotyczącymi ochrony środowiska.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Zasada zrównoważonego rozwoju, w tym zasada „nie czyń poważnej szkody”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Zostaną wsparte przedsięwzięcia zgodne z ww. zasadą.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Poprawność identyfikacji i przypisania wydatków projektu z punktu widzenia ich kwalifikowalności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Zostanie wsparty podmiot, który poprawnie przypisał wydatki pod kątem ich kwalifikowalności.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Kluczowe będzie poprawne wskazanie zakresu rzeczowego oraz HRP.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A7199F-6110-4A62-A3B1-588B88DD8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EA45F4C-A159-4145-AF03-4B845EE1843D}"/>
              </a:ext>
            </a:extLst>
          </p:cNvPr>
          <p:cNvSpPr txBox="1">
            <a:spLocks/>
          </p:cNvSpPr>
          <p:nvPr/>
        </p:nvSpPr>
        <p:spPr>
          <a:xfrm>
            <a:off x="1025525" y="900113"/>
            <a:ext cx="8640763" cy="1079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992194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367D91-7199-4731-9970-255E3334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zasadami równości szans, włączenia społecznego i niedyskryminacji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Calibri" panose="020F0502020204030204" pitchFamily="34" charset="0"/>
              </a:rPr>
              <a:t>Podmiot będzie zobowiązany do wskazania we wniosku jak jego przedsięwzięcie będzie zgodne z zasadami równości szans, włączenia społecznego i niedyskryminacji.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Kartą Praw Podstawowych Unii Europejskiej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Calibri" panose="020F0502020204030204" pitchFamily="34" charset="0"/>
              </a:rPr>
              <a:t>Zostanie wsparty podmiot realizujący projekt zgodnie z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Kartą Praw Podstawowych Unii Europejskiej z dnia 26 października 2012 r. w zakresie odnoszącym się do sposobu realizacji i zakresu projektu.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Konwencją o Prawach Osób Niepełnosprawnych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zostanie wsparty podmiot POZ, który realizuje projekt zgodny z Konwencją o prawach osób niepełnosprawnych z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dnia 13 grudnia 2006 r. w zakresie odnoszącym się do sposobu realizacji i zakresu projektu.</a:t>
            </a:r>
            <a:endParaRPr lang="pl-PL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BEC705-2751-4E09-BB36-C2E906064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E0A935-F8FE-4F3D-88D1-76396AD4ED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75260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E60DC-5042-4612-B43F-8B66B401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cd. Zasady równości szans, włączenia społecznego i niedyskryminacji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CB7B49-3F76-4A57-BB03-B1471312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159836"/>
            <a:ext cx="8640382" cy="4680002"/>
          </a:xfrm>
        </p:spPr>
        <p:txBody>
          <a:bodyPr>
            <a:normAutofit fontScale="25000" lnSpcReduction="20000"/>
          </a:bodyPr>
          <a:lstStyle/>
          <a:p>
            <a:pPr marL="0" marR="0" lvl="0" indent="0" fontAlgn="base">
              <a:lnSpc>
                <a:spcPct val="120000"/>
              </a:lnSpc>
              <a:spcAft>
                <a:spcPct val="0"/>
              </a:spcAft>
              <a:buSzTx/>
              <a:buNone/>
              <a:tabLst/>
            </a:pPr>
            <a:r>
              <a:rPr lang="pl-PL" altLang="pl-PL" sz="6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Zasady równości szans i niedyskryminacji, w tym dostępności dla osób z niepełnosprawnościami</a:t>
            </a:r>
            <a:endParaRPr lang="pl-PL" sz="6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Sprawdzane jest czy działania związane z realizacją projektu, a także wszystkie produkty związane z funkcjonowaniem projektu po okresie jego realizacji, są realizowane z poszanowaniem zasad równościowych związanych z zapobieganiem wszelkiej dyskryminacji, m.in. ze względu na: płeć, rasę, kolor skóry, pochodzenie etniczne lub społeczne, cechy genetyczne, język, religię, światopogląd, przynależność narodową, majątek, urodzenie, niepełnosprawność, wiek lub orientację seksualną. 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Dostępność – możliwość korzystania z infrastruktury, transportu, technologii i systemów informacyjno-komunikacyjnych oraz produktów i usług. </a:t>
            </a:r>
            <a:b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Pozwala ona w szczególności osobom z niepełnosprawnościami i osobom starszym na korzystanie z nich na zasadzie równości z innymi osobami. </a:t>
            </a:r>
            <a:b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altLang="pl-PL" sz="5600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6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Zasady równości kobiet i mężczyzn 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Projekt jest zgodny z zasadą równości kobiet i mężczyzn. Przez zgodność z tą zasadą należy rozumieć stworzenie takich mechanizmów, aby na żadnym etapie wdrażania projektu nie dochodziło do dyskryminacji i wykluczenia ze względu na płeć.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Dążenie do wyrównywania szans kobiet i mężczyzn jest jednym z podstawowych praw Unii Europejskiej i ma swoje odzwierciedlenie w różnych dokumentach UE</a:t>
            </a:r>
            <a:b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 – traktatach, dyrektywach czy strategiach.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pl-PL" altLang="pl-PL" sz="5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5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https://www.funduszeeuropejskie.gov.pl/strony/o-funduszach/dokumenty/wytyczne-dotyczace-realizacji-zasad-rownosciowych-w-ramach-funduszy-unijnych-na-lata-2021-2027-1/</a:t>
            </a:r>
            <a:endParaRPr kumimoji="0" lang="pl-PL" altLang="pl-PL" sz="5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4BD527-FC56-4E7E-A2DC-6C5A44907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76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4C5ED71-7A9B-43AF-A596-42C5B7AD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Terminarz naboru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16AF00-F96C-4CD6-B8F7-0775388F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NFZ ogłosił drugi nabór do projektu grantowego w dniu 20 lutego 2026 r. </a:t>
            </a:r>
          </a:p>
          <a:p>
            <a:pPr lvl="1"/>
            <a:r>
              <a:rPr lang="pl-PL" dirty="0"/>
              <a:t>Termin składania wniosków:</a:t>
            </a:r>
          </a:p>
          <a:p>
            <a:pPr lvl="2"/>
            <a:r>
              <a:rPr lang="pl-PL" dirty="0"/>
              <a:t>Start: 6.03.2026 r., godz. 10:00</a:t>
            </a:r>
          </a:p>
          <a:p>
            <a:pPr lvl="2"/>
            <a:r>
              <a:rPr lang="pl-PL" dirty="0"/>
              <a:t>Koniec: 7.04.2026 r., godz. 23:59</a:t>
            </a:r>
          </a:p>
          <a:p>
            <a:pPr lvl="2"/>
            <a:endParaRPr lang="pl-PL" dirty="0"/>
          </a:p>
          <a:p>
            <a:r>
              <a:rPr lang="pl-PL" dirty="0"/>
              <a:t>Ocena wniosków rozpocznie się z dniem 8.04.2026 r. i może trwać maksymalnie 90 dni kalendarzowych. </a:t>
            </a:r>
          </a:p>
          <a:p>
            <a:endParaRPr lang="pl-PL" dirty="0"/>
          </a:p>
          <a:p>
            <a:r>
              <a:rPr lang="pl-PL" dirty="0"/>
              <a:t>Alokacja: 450 mln zł.</a:t>
            </a:r>
          </a:p>
          <a:p>
            <a:pPr lvl="1"/>
            <a:r>
              <a:rPr lang="pl-PL" dirty="0"/>
              <a:t>Może ulec zmianie za zgodą IP.</a:t>
            </a:r>
          </a:p>
        </p:txBody>
      </p:sp>
    </p:spTree>
    <p:extLst>
      <p:ext uri="{BB962C8B-B14F-4D97-AF65-F5344CB8AC3E}">
        <p14:creationId xmlns:p14="http://schemas.microsoft.com/office/powerpoint/2010/main" val="1298039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694B40-AA97-4AF0-B679-133C4F375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Odporność infrastruktury na zmiany klimatu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zostanie wsparty podmiot POZ, którego projekt infrastrukturalny będzie zgodny z art. 73 ust. 2 lit. j) CPR, tj. odporny na zmiany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klauzulą niedyskryminacyjną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zostanie wsparty podmiot POZ, którego projekt </a:t>
            </a:r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jest zgodny z wymogami klauzuli niedyskryminacyjnej, która stanowi, że wsparcie ze środków polityki spójności będzie udzielane wyłącznie projektom i beneficjentom, którzy przestrzegają przepisów antydyskryminacyjnych, o których mowa w art. 9 ust. 3 Rozporządzenia PE i Rady nr 2021/1060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(należy zweryfikować uchwały JST – podmiotów tworzących)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CF334D-3F4E-4093-933A-A1526FE78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88927B0-B6BD-4296-8A2D-0B05895E23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29948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4CD90-4997-475E-86FC-457CACA0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FD7CE-C5F2-4BDC-8DA5-6CC074E8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podmiotów POZ w celu realizacji świadczeń w budżecie powierzonym opieki koordynowanej</a:t>
            </a:r>
            <a:r>
              <a:rPr lang="pl-PL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 dzień złożenia wniosku podmiot musi mieć zawartą umowę  lub obliguje się do jej zawarcia do dnia podpisania umowy o powierzenie grantu na udzielanie świadczeń w BP OK:</a:t>
            </a:r>
          </a:p>
          <a:p>
            <a:pPr lvl="1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grup dziedzinowych – 10 pkt</a:t>
            </a:r>
          </a:p>
          <a:p>
            <a:pPr lvl="1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grupy dziedzinowe – 8 pkt</a:t>
            </a:r>
          </a:p>
          <a:p>
            <a:pPr lvl="1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grupy dziedzinowe – 7 pkt</a:t>
            </a:r>
          </a:p>
          <a:p>
            <a:pPr lvl="1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grupy dziedzinowe – 6 pkt </a:t>
            </a:r>
          </a:p>
          <a:p>
            <a:pPr lvl="1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grupa dziedzinowa – 5 pkt</a:t>
            </a:r>
          </a:p>
          <a:p>
            <a:pPr marL="503971" lvl="1" indent="0">
              <a:buNone/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CBE854-430A-440A-A5F2-EF87757B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941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DAFFDE-B90C-423F-9E01-ABA1AE45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rozszerzenia diagnostyki.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deklaruje, że w wyniku realizacji projektu zwiększy zakres diagnostyki  w terminie 6 mc od dnia zawarcia umowy w BP OK.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324F9B-E27D-4135-A793-AE5C4A9D1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70ACE23-D86E-4B95-8165-F28507A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rankingujące</a:t>
            </a:r>
          </a:p>
        </p:txBody>
      </p:sp>
    </p:spTree>
    <p:extLst>
      <p:ext uri="{BB962C8B-B14F-4D97-AF65-F5344CB8AC3E}">
        <p14:creationId xmlns:p14="http://schemas.microsoft.com/office/powerpoint/2010/main" val="757845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4AFF9-2E63-4429-AC0B-724239DE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08DAED-0644-4BE8-957F-73282C0B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podmiotów POZ na obszarach z ograniczeniem dostępu do POZ.</a:t>
            </a:r>
          </a:p>
          <a:p>
            <a:pPr lvl="1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Dane MUŚ </a:t>
            </a:r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działa na obszarze:</a:t>
            </a:r>
          </a:p>
          <a:p>
            <a:pPr lvl="2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Gminy miejskiej – 2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Gminy miejsko – wiejskiej – 4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Gminy wiejskiej – 12 pkt</a:t>
            </a:r>
          </a:p>
          <a:p>
            <a:pPr lvl="2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Obszar białej plam</a:t>
            </a:r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y – tj. gmina bez dostępu do lekarza POZ – 16 pkt</a:t>
            </a:r>
            <a:endParaRPr lang="pl-PL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587443-6ED7-42AC-B079-ECC74C9BD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217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3C79BC-596A-4F36-9F24-988C5B4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A8C968-C2D9-4E4B-9BC0-8FBA21FEE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telemedycyny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deklaruje działania z zakresu telemedycyny we współpracy z AOS lub szpitalem: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2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</a:p>
          <a:p>
            <a:pPr marL="1007943" lvl="2" indent="0">
              <a:buNone/>
            </a:pPr>
            <a:endParaRPr lang="pl-PL" kern="0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E1F4C1-7183-46A7-9D07-A6E13FB77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4524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realizacji programów profilaktycznych.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zakłada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zwiększenie liczby realizowanych działań profilaktycznych poprzez wdrożenie planów działań profilaktycznych. Warunkiem przyznania punktu jest przedłożenie planu działań profilaktycznych, stanowiącego załącznik do Wniosku.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</a:p>
          <a:p>
            <a:pPr lvl="2"/>
            <a:endParaRPr lang="pl-PL" kern="0" dirty="0">
              <a:latin typeface="Calibri" panose="020F0502020204030204" pitchFamily="34" charset="0"/>
            </a:endParaRPr>
          </a:p>
          <a:p>
            <a:r>
              <a:rPr lang="pl-PL" kern="0" dirty="0">
                <a:latin typeface="Calibri" panose="020F0502020204030204" pitchFamily="34" charset="0"/>
              </a:rPr>
              <a:t>Do wniosku należy załączyć Plan Działań Profilaktycznych wypracowany w podmiocie (wzór dostępny na stronie internetowej projektu)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51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wzmocnienia infrastruktury POZ.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zakłada kompleksowość wsparcia w zakresie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rozwój infrastruktury, w tym cyfryzację placówki.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</a:p>
          <a:p>
            <a:pPr marL="1007943" lvl="2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042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Kompleksowość udzielania świadczeń gwarantowanych POZ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pl-PL" kern="0" dirty="0">
                <a:latin typeface="Calibri" panose="020F0502020204030204" pitchFamily="34" charset="0"/>
              </a:rPr>
              <a:t>Podmiot udziela świadczeń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POZ w przedmiocie: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lekarza POZ, lub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pielęgniarki POZ, lub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położnej POZ.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3971" lvl="1" indent="0">
              <a:buNone/>
            </a:pPr>
            <a:r>
              <a:rPr lang="pl-PL" dirty="0"/>
              <a:t>Posiadanie 2 zakresów – 1 pkt</a:t>
            </a:r>
          </a:p>
          <a:p>
            <a:pPr marL="503971" lvl="1" indent="0">
              <a:buNone/>
            </a:pPr>
            <a:r>
              <a:rPr lang="pl-PL" dirty="0"/>
              <a:t>Posiadanie wszystkich zakresów – 2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62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podmiotów POZ zapewniających wysoką jakość świadczeń.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posiada aktualny certyfikat akredytacji: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TAK: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NIE: 0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743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podmiotów POZ zapewniających dodatkowe rozwiązania dla osób z niepełnosprawnościami</a:t>
            </a:r>
          </a:p>
          <a:p>
            <a:pPr lvl="1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podmiot POZ, którzy zapewnia/w wyniku realizacji projektu zapewni dostęp do rozwiązań dla osób ze szczególnymi potrzebami, które wykraczają poza wymogi minimalne (obligatoryjne) zawarte w dokumencie Standard dostępności dla POZ wypracowanym w ramach rządowego programu „Dostępność Plus”. Podmiot zapewni w ramach projektu tzw. </a:t>
            </a:r>
            <a:r>
              <a:rPr lang="pl-PL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rozwiązania ponadstandardowe </a:t>
            </a:r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(wykraczające poza standardy obligatoryjne) co musi przekładać się na realną poprawę dostępu osób ze szczególnymi potrzebami do powstałej infrastruktury i stanowić </a:t>
            </a:r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ymogi minimalne to wymogi oznaczone w dokumencie Standard dostępności dla POZ (wersja zatwierdzona styczeń 2022, dostępna pod linkiem: </a:t>
            </a:r>
            <a:r>
              <a:rPr lang="pl-PL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tooltip="https://zdrowie.gov.pl/uploads/pub/pages/page_1103/text_images/standard%20dost%c4%99pno%c5%9bci%20poz.pdf)"/>
              </a:rPr>
              <a:t>https://zdrowie.gov.pl/uploads/pub/pages/page_1103/text_images/Standard%20dost%C4%99pno%C5%9Bci%20POZ.pdf)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jako wymogi wynikające z ustawy o dostępności tj. obowiązkowe (UO) i dodatkowe (UD), co do zasady wszystkie wskazane w ten sposób rozwiązania ściśle wynikają z ustawy z 19 lipca 2019 r. o zapewnieniu dostępności osobom ze szczególnymi potrzebami:</a:t>
            </a:r>
          </a:p>
          <a:p>
            <a:pPr lvl="2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TAK: 1 pkt</a:t>
            </a:r>
          </a:p>
          <a:p>
            <a:pPr lvl="2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NIE: 0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C16DF-989D-4F23-B3B8-ADDFFDD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może wnioskować o przyznanie grantu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C30D11-D9DA-49A4-8F32-FB7BE632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328592"/>
          </a:xfrm>
        </p:spPr>
        <p:txBody>
          <a:bodyPr>
            <a:normAutofit lnSpcReduction="10000"/>
          </a:bodyPr>
          <a:lstStyle/>
          <a:p>
            <a:pPr marL="593090" algn="just">
              <a:lnSpc>
                <a:spcPct val="150000"/>
              </a:lnSpc>
              <a:tabLst>
                <a:tab pos="822325" algn="l"/>
              </a:tabLst>
            </a:pP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Wnioskodawca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podmiot, który złożył Wniosek i ubiega się o powierzenie grantu, będący </a:t>
            </a: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podmiotem leczniczym 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 rozumieniu ustawy z dnia 15 kwietnia 2011 r. o działalności leczniczej (Dz. U. z 2025 r. poz. 450,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zm.), </a:t>
            </a: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realizujący świadczenia POZ z zakresu co najmniej lekarza POZ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posiada zawartą z NFZ </a:t>
            </a: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umowę o udzielanie świadczeń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opieki zdrowotnej finansowanych ze środków publicznych w zakresie POZ obowiązującą w okresie realizacji projektu grantowego i jego trwałości albo zobowiąże się do jej posiadania najpóźniej w dniu zawarcia Umowy na ww. okres, a  w przypadku podmiotu leczniczego będącego przedsiębiorcą – podmiot, który na dzień złożenia Wniosku oraz podpisania Umowy: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wykonuje działalność gospodarczą,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zaprzestał ani nie zawiesił prowadzenia działalności gospodarczej, ani jej zawieszenia,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rozwiązania spółki na podstawie ustawy z dnia 15 września 2000 r. – Kodeks Spółek Handlowych (Dz. U. z 2024. poz. 18,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 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jest uczestnikiem postępowania upadłościowego na podstawie ustawy z dnia 28 lutego 2003 r. – Prawo upadłościowe (Dz. U. z 2025 r. poz. 614,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 albo restrukturyzacyjnego na podstawie ustawy z dnia 15 maja 2015 r. – Prawo restrukturyzacyjne (Dz. U. z 2024 r. poz. 1428,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zm.).</a:t>
            </a:r>
          </a:p>
          <a:p>
            <a:pPr marL="135057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22325" algn="l"/>
              </a:tabLst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podmiot w dniu wnioskowania o powierzenie grantu musi mieć zawartą umowę w POZ z NFZ?</a:t>
            </a:r>
          </a:p>
          <a:p>
            <a:pPr marL="410428" lvl="1" indent="0" algn="just">
              <a:lnSpc>
                <a:spcPct val="150000"/>
              </a:lnSpc>
              <a:buNone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– umowę należy mieć zawartą w dniu podpisania umowy o powierzenie grantu</a:t>
            </a:r>
          </a:p>
          <a:p>
            <a:pPr marL="135057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22325" algn="l"/>
              </a:tabLst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 okres ważności umów o udzielanie świadczeń w POZ jest niezbędny do zwarcia umowy o powierzenie grantu?</a:t>
            </a:r>
          </a:p>
          <a:p>
            <a:pPr marL="410428" lvl="1" indent="0" algn="just">
              <a:lnSpc>
                <a:spcPct val="150000"/>
              </a:lnSpc>
              <a:buNone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obejmujący realizację projektu oraz okres trwałości – obecnie do 30.06.2033 r. 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243C44-B97C-40ED-BA14-465963D6B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980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Premiowanie podmiotów POZ uczestniczących w procesie  podnoszenia świadomości i promocji działań  antydyskryminacyjnych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podmiot POZ, zapewnia/w wyniku realizacji projektu zapewni prowadzenie działań edukacyjnych i informacyjnych mających na celu podnoszenie świadomości i kompetencji personelu medycznego w odniesieniu do potrzeb grup osób narażonych na dyskryminację w placówkach ochrony zdrowia, a grupy te zostały ujęte w postanowieniach programu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FEnIKS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(priorytet VI) oraz analizie równościowej sporządzonej dla priorytetu VI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FEnIKS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.:</a:t>
            </a:r>
          </a:p>
          <a:p>
            <a:pPr lvl="2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NIE: 0 pkt</a:t>
            </a:r>
          </a:p>
          <a:p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Podmiot ma obowiązek załączyć plan działań antydyskryminacyjnych (opracowany przez siebie).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276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Premiowanie podmiotów POZ realizujących działania, które są komplementarne do innych projektów finansowanych ze środków UE (również realizowanych we wcześniejszych okresach programowania), ze środków krajowych lub innych źródeł.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realizuje  lub będzie realizował projekty komplementarne do naszego w zakresie POZ.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TAK: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NIE: 0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383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145E7-BD8D-4726-B5D9-1FF46A19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84F7C6-9D99-41CF-A1AF-C5806E67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Zastosowanie elementów z zakresu gospodarki o obiegu zamkniętym, poprawy efektywności energetycznej, OZE, ochrony przyrody (w tym różnorodności biologicznej) oraz adaptacji do zmian klimatu.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Zastosowane zostaną rozwiązania w zakresie odporności i adaptacji do zmian klimatu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</a:p>
          <a:p>
            <a:pPr lvl="1"/>
            <a:r>
              <a:rPr lang="pl-PL" sz="18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projektu zostały zastosowane elementy w zakresie poprawy efektywności energetycznej lub OZE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  <a:endParaRPr lang="pl-PL" kern="0" dirty="0"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sz="18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projektu nie zostały zastosowane elementy w zakresie gospodarki o obiegu zamkniętym, poprawy efektywności energetycznej, OZE, ochrony przyrody (w tym różnorodności biologicznej) oraz adaptacji do zmian klimatu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</a:p>
          <a:p>
            <a:pPr marL="1007943" lvl="2" indent="0">
              <a:buNone/>
            </a:pPr>
            <a:endParaRPr lang="pl-PL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F55CE2-E9FC-4521-8994-ED04557F7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2834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FD187-400B-40FD-9C5C-F5898F26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834D5-682D-47D5-BFDC-C788FCE9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Kompleksowy charakter projektu dla podmiotów poszkodowanych w powodzi</a:t>
            </a:r>
          </a:p>
          <a:p>
            <a:pPr lvl="1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podmiot, przewiduje różnorodne działania umożliwiające kompleksowe rozwiązanie zidentyfikowanych potrzeb wynikających z powodzi, która miała miejsce na obszarach, o których mowa w aktach wykonawczych wydanych na podstawie art. 2 ustawy z dnia 11 sierpnia 2011 r. o szczególnych zasadach odbudowy, remontów, przebudowy i rozbiórek obiektów budowlanych zniszczonych lub uszkodzonych w wyniku działania żywiołu (Dz. U. z 2024 r. poz. 1190).</a:t>
            </a:r>
          </a:p>
          <a:p>
            <a:pPr lvl="2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kategorie zakresu rzeczowego:	10 pkt</a:t>
            </a:r>
          </a:p>
          <a:p>
            <a:pPr lvl="2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kategorie zakresu rzeczowego:	9 pkt</a:t>
            </a:r>
          </a:p>
          <a:p>
            <a:pPr lvl="2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kategoria zakresu rzeczowego:	8 pkt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9E7345-5300-46C2-BABD-1D3E50272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7419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195DBA-F8B0-48CC-8C73-B7D6BF30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przygotować się do wyceny przedsięwzięcia?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D874DA-568A-4D38-8E31-D31BB05C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547589"/>
            <a:ext cx="9144535" cy="5760640"/>
          </a:xfrm>
        </p:spPr>
        <p:txBody>
          <a:bodyPr>
            <a:normAutofit/>
          </a:bodyPr>
          <a:lstStyle/>
          <a:p>
            <a:r>
              <a:rPr lang="pl-PL" dirty="0"/>
              <a:t>Należy posiadać co najmniej 2 oferty w zakresie każdego sprzętu, który podmiot chce zakupić lub w zakresie prac budowlanych chce zrealizować.</a:t>
            </a:r>
          </a:p>
          <a:p>
            <a:pPr lvl="1"/>
            <a:r>
              <a:rPr lang="pl-PL" dirty="0"/>
              <a:t>Wydruki ze stron, cenniki internetowe, zapytania e-mailowe, oferty itp.</a:t>
            </a:r>
          </a:p>
          <a:p>
            <a:r>
              <a:rPr lang="pl-PL" dirty="0"/>
              <a:t>Do wyceny zaleca się przyjąć cenę:</a:t>
            </a:r>
          </a:p>
          <a:p>
            <a:pPr lvl="1"/>
            <a:r>
              <a:rPr lang="pl-PL" dirty="0"/>
              <a:t>najwyższą lub średnią.</a:t>
            </a:r>
          </a:p>
          <a:p>
            <a:r>
              <a:rPr lang="pl-PL" dirty="0"/>
              <a:t>Wycena musi znaleźć odzwierciedlenie w przedstawionym HRP.</a:t>
            </a:r>
          </a:p>
          <a:p>
            <a:r>
              <a:rPr lang="pl-PL" dirty="0"/>
              <a:t>Tryb dokonywania zakupów musi być zgodny z zaleceniami i przepisami dotyczącymi zamówień publicznych.</a:t>
            </a:r>
          </a:p>
          <a:p>
            <a:r>
              <a:rPr lang="pl-PL" u="sng" dirty="0"/>
              <a:t>Błędy w przygotowaniu zamówień lub ich procedowaniu są najczęstszymi przyczynami uznania wydatków za niekwalifikowalne.</a:t>
            </a:r>
          </a:p>
          <a:p>
            <a:r>
              <a:rPr lang="pl-PL" dirty="0"/>
              <a:t>Należy dobrze zaplanować wydatki w poszczególnych kategoriach. Na etapie realizacji umowy pewne zmiany mogą być dokonane, ale są ograniczenia.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144C5C-4528-4612-88D9-943F1C1C5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936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7B7E9C-64B4-422E-B30D-86DE56B0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55701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HRP - warsztat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A398DB-0CBC-496D-9B3A-EA5B4448B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4174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Wsparcie podstawowej opieki zdrowotnej (POZ)</a:t>
            </a: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97809A75-83C9-4DC1-AA7D-D3DA52D13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7" b="18587"/>
          <a:stretch>
            <a:fillRect/>
          </a:stretch>
        </p:blipFill>
        <p:spPr>
          <a:xfrm>
            <a:off x="1025524" y="0"/>
            <a:ext cx="8640763" cy="5221288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A8CFC-8CBA-42BE-ACFA-8A81630222C1}"/>
              </a:ext>
            </a:extLst>
          </p:cNvPr>
          <p:cNvSpPr txBox="1"/>
          <p:nvPr/>
        </p:nvSpPr>
        <p:spPr>
          <a:xfrm>
            <a:off x="2673350" y="3307834"/>
            <a:ext cx="534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28628-4CAC-4A98-B5F8-0E117AD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Podmiot poszkodowany w powodzi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DDE20F-4B3C-4672-B831-1A9A4E208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Wnioskodawca, który został dotknięty skutkami powodzi, która miała miejsce na obszarach, o których mowa w aktach wykonawczych wydanych na podstawie art. 2 ustawy z dnia 11 sierpnia 2011 r. o szczególnych zasadach odbudowy, remontów, przebudowy i rozbiórek obiektów budowlanych zniszczonych lub uszkodzonych w wyniku działania żywiołu, posiadający zaświadczenie od organu administracji rządowej lub samorządowej potwierdzające, że podmiot POZ we wskazanym MUŚ poniósł szkodę w wyniku ww. powodzi.</a:t>
            </a:r>
          </a:p>
          <a:p>
            <a:r>
              <a:rPr lang="pl-PL" dirty="0"/>
              <a:t>Podmiot musi przedstawić zaświadczenie od właściwego organu samorządu terytorialnego lub wojewody o fakcie pokrzywdzenia powodzią.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2B0357-AAB3-4F63-AEC9-DC795C77E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954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BB4030-08B2-438B-942F-3730EEC9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26" y="719837"/>
            <a:ext cx="8640381" cy="1080001"/>
          </a:xfrm>
        </p:spPr>
        <p:txBody>
          <a:bodyPr/>
          <a:lstStyle/>
          <a:p>
            <a:r>
              <a:rPr lang="pl-PL" dirty="0"/>
              <a:t>Limit możliwości otrzymania dofinansowania</a:t>
            </a:r>
            <a:br>
              <a:rPr lang="pl-PL" dirty="0"/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B3000-01AC-4B44-864D-D45B28CCC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Podmiot POZ na dane MUŚ może otrzymać dofinansowanie:</a:t>
            </a:r>
          </a:p>
          <a:p>
            <a:pPr marL="352534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 – do 5 000 pacjentów na liście aktywnej –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300 000,00 zł,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II – od 5 001 do 10 000 pacjentów na liście aktywnej –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450 000,00 zł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III – powyżej 10 000 pacjentów na liście aktywnej –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600 000,00 zł,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IV – (wyłącznie podmioty poszkodowane w powodzi) niezależnie od liczby pacjentów na liście aktywnej –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równowartości w złotych </a:t>
            </a:r>
            <a:r>
              <a:rPr lang="pl-P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tys. EUR (czyli 840.660 zł) </a:t>
            </a:r>
            <a:r>
              <a:rPr lang="pl-PL" sz="1800" b="1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miesięcznego obrachunkowego kursu wymiany waluty stosowanego przez KE, aktualnego na dzień ogłoszenia naboru przez Beneficjenta, podanego na stronie internetowej projektu grantowego.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podmiot (ten sam NIP) nie może otrzymać wyższego wsparcia w projekcie niż 200 000 euro – wartości grantu z kilku MUŚ są sumowane do limitu.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CF2BF8-E50A-4D60-B59A-2583D9B93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86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56C1F8E-8768-4A59-A6AC-B3CF7BCA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251436"/>
            <a:ext cx="8640381" cy="871110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rzeczowy grantu </a:t>
            </a:r>
            <a:br>
              <a:rPr lang="pl-PL" dirty="0"/>
            </a:br>
            <a:r>
              <a:rPr lang="pl-PL" dirty="0"/>
              <a:t>kategoria sprzęt i wyposażenie medyczne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4A8C5BFA-F0BB-458F-8B13-A381E0C60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303937"/>
              </p:ext>
            </p:extLst>
          </p:nvPr>
        </p:nvGraphicFramePr>
        <p:xfrm>
          <a:off x="521370" y="1134086"/>
          <a:ext cx="4032447" cy="6393938"/>
        </p:xfrm>
        <a:graphic>
          <a:graphicData uri="http://schemas.openxmlformats.org/drawingml/2006/table">
            <a:tbl>
              <a:tblPr/>
              <a:tblGrid>
                <a:gridCol w="4032447">
                  <a:extLst>
                    <a:ext uri="{9D8B030D-6E8A-4147-A177-3AD203B41FA5}">
                      <a16:colId xmlns:a16="http://schemas.microsoft.com/office/drawing/2014/main" val="419916624"/>
                    </a:ext>
                  </a:extLst>
                </a:gridCol>
              </a:tblGrid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pulsoksymetr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6547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medyczna ze wzrostomierzem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46095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oznaczania glukozy – glukometry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079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holter ciśnieniowy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611919"/>
                  </a:ext>
                </a:extLst>
              </a:tr>
              <a:tr h="2432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holter ekg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93502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usg przenośne (mobilne)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30242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USG wszechstronny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6624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szybkiej diagnostyki - różne testy w tym CRP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509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spirometr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391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dla osób niepełnosprawnych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0070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otoskop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02187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wózek inwalidzki dla osoby dorosłej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68703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wózek inwalidzki dla dzieci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263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nosze dla osób z nadwagą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138656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medyczna dla niemowląt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22323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EKG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8430"/>
                  </a:ext>
                </a:extLst>
              </a:tr>
              <a:tr h="2598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tablice do badania ostrości wzroku plastikowe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1168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detektor tętna płodu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6167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fantom do nauki samobadania piersi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387670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bieżnia do prób wysiłkowych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88294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ergometr do prób wysiłkowych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1647"/>
                  </a:ext>
                </a:extLst>
              </a:tr>
              <a:tr h="5069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wysiłkowy do wykonywania elektrokardiograficznych badań wysiłkowych oraz badań spoczynkowych z możliwością generowania raportów, archiwizacją badań EKG, przeglądaniem oraz opisywaniem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200768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nebulizator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250472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koncentrator tlenu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81677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drenażu limfatycznego *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36454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manekin noworodka do edukacji przeporodowej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3489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tablice Ishihary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83818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kardiotokograf L8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8649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z analizatorem masy ciała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190242"/>
                  </a:ext>
                </a:extLst>
              </a:tr>
              <a:tr h="3379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pomiaru ciśnienia tętniczego krwi elektroniczny i/lub manualny w róznych rozmiarach w tym z kompletem mankietów dla dzieci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685303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fotel ginekologiczny z regulacją wysokości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802800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lodówka z monitoringiem temperatury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74601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556A8F1-7C45-4B03-A785-5DFFDEE22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60662"/>
              </p:ext>
            </p:extLst>
          </p:nvPr>
        </p:nvGraphicFramePr>
        <p:xfrm>
          <a:off x="4985867" y="1134085"/>
          <a:ext cx="5328592" cy="6318150"/>
        </p:xfrm>
        <a:graphic>
          <a:graphicData uri="http://schemas.openxmlformats.org/drawingml/2006/table">
            <a:tbl>
              <a:tblPr/>
              <a:tblGrid>
                <a:gridCol w="5328592">
                  <a:extLst>
                    <a:ext uri="{9D8B030D-6E8A-4147-A177-3AD203B41FA5}">
                      <a16:colId xmlns:a16="http://schemas.microsoft.com/office/drawing/2014/main" val="1173634699"/>
                    </a:ext>
                  </a:extLst>
                </a:gridCol>
              </a:tblGrid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 stetoskopy 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9869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stetoskop (zwykły, internistyczny, pediatryczny)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6325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EKG mobilny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438232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detektor przepływu Doppler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4587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bilirubinometr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87173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termometr elektroniczny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01068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tablet medyczny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21720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elektroniczna tablica do badania ostrości wzroku 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313713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elektroniczna waga dla niemowląt - przenośna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977254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materace do kinezyterapii*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0799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rotory do ćwiczeń kończyn górnych i kończyn dolnych*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71310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stół i tablica do ćwiczeń manualnych*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64446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lampa do naświetlań promieniowaniem widzialnym, podczerwonym lub ultrafioletowym*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48497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 do biostymulacji laserowej*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122421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elektroterapii/ultradzwięków*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6923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stół do masażu*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02683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dermatoskop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948944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wizualizator naczyniowy (skaner żył)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33239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autorefraktometr przenośny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74071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kozetka lekarska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603728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stół do badania niemowląt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46871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oczyszczacz powietrza 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68779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lampa UV bakterio- i wirusobójcza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630497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lampa diagnostyczna bezcieniowa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301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meble medyczne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73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24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C7C14-FE3D-4059-BF33-263F74D2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rzeczowy grantu</a:t>
            </a:r>
            <a:br>
              <a:rPr lang="pl-PL" dirty="0"/>
            </a:br>
            <a:r>
              <a:rPr lang="pl-PL" dirty="0"/>
              <a:t>-Sprzęt serwerowo-sieciowy, sprzęt komputerowy, oprogramowanie teleinformatyczne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6D2ECB3-2036-4443-A260-E324ADB56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40774"/>
              </p:ext>
            </p:extLst>
          </p:nvPr>
        </p:nvGraphicFramePr>
        <p:xfrm>
          <a:off x="1024818" y="2079624"/>
          <a:ext cx="8857591" cy="512021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857591">
                  <a:extLst>
                    <a:ext uri="{9D8B030D-6E8A-4147-A177-3AD203B41FA5}">
                      <a16:colId xmlns:a16="http://schemas.microsoft.com/office/drawing/2014/main" val="4026682984"/>
                    </a:ext>
                  </a:extLst>
                </a:gridCol>
              </a:tblGrid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Serwer backupowy wraz z oprogramowaniem serwerowym i backupowym i macierzą dyskową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0776201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UPS - serwer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5625609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Zestaw komputerowy/All in One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8397427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Laptop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4859906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Urządzenie wielofunkcyjne/drukarka/skaner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92649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UPS - komputer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521951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Oprogramowanie systemowe - w tym oprogramowanie do realizacji opieki koordynowanej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6733305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Urządzenie sieciowe typu switch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487822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Chat boty do rejestracji pacjentów (zakup licencji, z wyłączenim abonamentu)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03566"/>
                  </a:ext>
                </a:extLst>
              </a:tr>
              <a:tr h="6023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serwer do archiwizacji bazy danych oprogramowania do obsługi poradni oraz archiwizacji dokumentacji medycznej, skanów dokumentów dołączanych do dokumentacji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516049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urządzenie do rejestracji obrazu/drukarka do USG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42743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Tablet/Smartfon z podstawowymi funkcjami niebędnymi do kontaktowania się z pacjentem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799322"/>
                  </a:ext>
                </a:extLst>
              </a:tr>
              <a:tr h="12047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Centralka telefoniczna umożliwiająca: obsługę osoby dzwoniącej za pomocą IVR (tonowy wybór osoby/komórki, z którą chce się skontaktować), oczekiwanie w kolejce na połączenie (w przypadku, gdy linia jest zajęta), identyfikację pacjenta w systemie podczas rozmowy telefonicznej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7515969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BA9AA2-5DBE-4F6E-881B-C88D0E17D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253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D9CEDFC1EE654EB1D31AF6B3C395EF" ma:contentTypeVersion="2" ma:contentTypeDescription="Utwórz nowy dokument." ma:contentTypeScope="" ma:versionID="c29649771d76bb0eccc60658f63abebf">
  <xsd:schema xmlns:xsd="http://www.w3.org/2001/XMLSchema" xmlns:xs="http://www.w3.org/2001/XMLSchema" xmlns:p="http://schemas.microsoft.com/office/2006/metadata/properties" xmlns:ns2="34792cdb-b207-4b1e-9f5b-2b41ccf7e8c8" targetNamespace="http://schemas.microsoft.com/office/2006/metadata/properties" ma:root="true" ma:fieldsID="67401d2752178325b439327df89c1249" ns2:_="">
    <xsd:import namespace="34792cdb-b207-4b1e-9f5b-2b41ccf7e8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92cdb-b207-4b1e-9f5b-2b41ccf7e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8C1AD7-F787-4916-AC41-9AD91059D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92cdb-b207-4b1e-9f5b-2b41ccf7e8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BB4FA2-6942-4543-BAD0-B8120FF0A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62EFAC-2D42-4083-AEA7-89E9133D8A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9194</TotalTime>
  <Words>4606</Words>
  <Application>Microsoft Office PowerPoint</Application>
  <PresentationFormat>Niestandardowy</PresentationFormat>
  <Paragraphs>457</Paragraphs>
  <Slides>56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3" baseType="lpstr">
      <vt:lpstr>Arial</vt:lpstr>
      <vt:lpstr>Arial Unicode MS</vt:lpstr>
      <vt:lpstr>Calibri</vt:lpstr>
      <vt:lpstr>Open Sans</vt:lpstr>
      <vt:lpstr>Segoe UI</vt:lpstr>
      <vt:lpstr>Wingdings</vt:lpstr>
      <vt:lpstr>Motyw pakietu Office</vt:lpstr>
      <vt:lpstr>II nabór grantowy w ramach projektu „Wsparcie podstawowej opieki zdrowotnej (POZ)”  spotkanie informacyjne 25.02.2026 r.</vt:lpstr>
      <vt:lpstr>Główne cele projektu</vt:lpstr>
      <vt:lpstr>Zakres działań w ramach projektu</vt:lpstr>
      <vt:lpstr>Terminarz naboru</vt:lpstr>
      <vt:lpstr>Kto może wnioskować o przyznanie grantu</vt:lpstr>
      <vt:lpstr>Podmiot poszkodowany w powodzi</vt:lpstr>
      <vt:lpstr>Limit możliwości otrzymania dofinansowania </vt:lpstr>
      <vt:lpstr>Zakres rzeczowy grantu  kategoria sprzęt i wyposażenie medyczne</vt:lpstr>
      <vt:lpstr>Zakres rzeczowy grantu -Sprzęt serwerowo-sieciowy, sprzęt komputerowy, oprogramowanie teleinformatyczne</vt:lpstr>
      <vt:lpstr>Zakres rzeczowy grantu - roboty budowlane</vt:lpstr>
      <vt:lpstr>Przykładowe koszty niekwalifikowalne w zakresie robót budowlanych</vt:lpstr>
      <vt:lpstr>Zakres rzeczowy grantu - prace budowlane powodzianie</vt:lpstr>
      <vt:lpstr>Składanie wniosku  -zmiana</vt:lpstr>
      <vt:lpstr>Dokumenty niezbędne do złożenia wniosku -zmiana</vt:lpstr>
      <vt:lpstr>Składanie wniosku - zmiana</vt:lpstr>
      <vt:lpstr>Nieprawidłowe działanie podmiotu POZ</vt:lpstr>
      <vt:lpstr>Ocena wniosków</vt:lpstr>
      <vt:lpstr>Weryfikacja formalna wniosku</vt:lpstr>
      <vt:lpstr>Przykładowe braki formalne</vt:lpstr>
      <vt:lpstr>Prowadzenie korespondencji w trakcie oceny wniosków -zmiana</vt:lpstr>
      <vt:lpstr>Cenne uwagi w zakresie aplikowania o grant</vt:lpstr>
      <vt:lpstr>Ocena merytoryczna</vt:lpstr>
      <vt:lpstr>Kryteria obligatoryjne</vt:lpstr>
      <vt:lpstr>Kryteria obligatoryjne</vt:lpstr>
      <vt:lpstr>Kryteria obligatoryjne</vt:lpstr>
      <vt:lpstr>Kryteria obligatoryjne</vt:lpstr>
      <vt:lpstr>cd. Wsparcie podmiotów zapewniających równą dostępność do świadczeń zdrowotnych</vt:lpstr>
      <vt:lpstr>cd. Wsparcie podmiotów zapewniających równą dostępność do świadczeń zdrowotnych </vt:lpstr>
      <vt:lpstr>cd. Wsparcie podmiotów zapewniających równą dostępność do świadczeń zdrowotnych</vt:lpstr>
      <vt:lpstr>Kryteria obligatoryjne</vt:lpstr>
      <vt:lpstr>cd. Wsparcie podmiotów spójne z Planami Transformacji</vt:lpstr>
      <vt:lpstr>cd. Wsparcie podmiotów spójne z Planami Transformacji </vt:lpstr>
      <vt:lpstr>cd. Wsparcie podmiotów spójne z Planami Transformacji</vt:lpstr>
      <vt:lpstr>cd. Wsparcie podmiotów spójne z Planami Transformacji</vt:lpstr>
      <vt:lpstr>Kryteria obligatoryjne</vt:lpstr>
      <vt:lpstr>Kryteria obligatoryjne</vt:lpstr>
      <vt:lpstr>Prezentacja programu PowerPoint</vt:lpstr>
      <vt:lpstr>Kryteria obligatoryjne</vt:lpstr>
      <vt:lpstr>cd. Zasady równości szans, włączenia społecznego i niedyskryminacji</vt:lpstr>
      <vt:lpstr>Kryteria obligatoryjne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Jak przygotować się do wyceny przedsięwzięcia?</vt:lpstr>
      <vt:lpstr>HRP - warsztat</vt:lpstr>
      <vt:lpstr>Wsparcie podstawowej opieki zdrowotnej (POZ)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Fuksiewicz Lena</cp:lastModifiedBy>
  <cp:revision>182</cp:revision>
  <dcterms:created xsi:type="dcterms:W3CDTF">2022-06-22T09:40:44Z</dcterms:created>
  <dcterms:modified xsi:type="dcterms:W3CDTF">2026-02-27T08:36:59Z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0x01010050D9CEDFC1EE654EB1D31AF6B3C395EF</vt:lpwstr>
  </property>
</Properties>
</file>