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4"/>
  </p:notesMasterIdLst>
  <p:sldIdLst>
    <p:sldId id="256" r:id="rId2"/>
    <p:sldId id="403" r:id="rId3"/>
    <p:sldId id="325" r:id="rId4"/>
    <p:sldId id="388" r:id="rId5"/>
    <p:sldId id="389" r:id="rId6"/>
    <p:sldId id="404" r:id="rId7"/>
    <p:sldId id="401" r:id="rId8"/>
    <p:sldId id="390" r:id="rId9"/>
    <p:sldId id="402" r:id="rId10"/>
    <p:sldId id="394" r:id="rId11"/>
    <p:sldId id="393" r:id="rId12"/>
    <p:sldId id="348" r:id="rId13"/>
    <p:sldId id="303" r:id="rId14"/>
    <p:sldId id="405" r:id="rId15"/>
    <p:sldId id="409" r:id="rId16"/>
    <p:sldId id="406" r:id="rId17"/>
    <p:sldId id="411" r:id="rId18"/>
    <p:sldId id="412" r:id="rId19"/>
    <p:sldId id="407" r:id="rId20"/>
    <p:sldId id="408" r:id="rId21"/>
    <p:sldId id="410" r:id="rId22"/>
    <p:sldId id="260" r:id="rId2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Nowotka Izabela" initials="NI" lastIdx="1" clrIdx="1">
    <p:extLst>
      <p:ext uri="{19B8F6BF-5375-455C-9EA6-DF929625EA0E}">
        <p15:presenceInfo xmlns:p15="http://schemas.microsoft.com/office/powerpoint/2012/main" userId="S::Izabela.Nowotka@nfz.gov.pl::7cd7b5d1-45a5-4181-9f98-b63602ebd27b" providerId="AD"/>
      </p:ext>
    </p:extLst>
  </p:cmAuthor>
  <p:cmAuthor id="3" name="Wojdowska Magdalena" initials="WM" lastIdx="1" clrIdx="2">
    <p:extLst>
      <p:ext uri="{19B8F6BF-5375-455C-9EA6-DF929625EA0E}">
        <p15:presenceInfo xmlns:p15="http://schemas.microsoft.com/office/powerpoint/2012/main" userId="S::Magdalena.Wojdowska@nfz.gov.pl::c2ee4b89-11a1-4e27-8125-6572d0f4a9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8" autoAdjust="0"/>
    <p:restoredTop sz="94660"/>
  </p:normalViewPr>
  <p:slideViewPr>
    <p:cSldViewPr showGuides="1">
      <p:cViewPr varScale="1">
        <p:scale>
          <a:sx n="103" d="100"/>
          <a:sy n="103" d="100"/>
        </p:scale>
        <p:origin x="1134" y="10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/>
              <a:t>08.04.2025</a:t>
            </a: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/>
              <a:t>08.04.2025</a:t>
            </a:r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/>
              <a:t>08.04.2025</a:t>
            </a:r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feniks.nfz.gov.pl/index.php/zalecenia-grantodawcy-2/" TargetMode="External"/><Relationship Id="rId2" Type="http://schemas.openxmlformats.org/officeDocument/2006/relationships/hyperlink" Target="https://feniks.nfz.gov.pl/wp-content/uploads/2025/07/Przykladowo-wypelniony-zalacznik-nr-1-zapotrzebowanie-na-srodki-_25.07.2025-2.pdf" TargetMode="Externa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434" y="3131765"/>
            <a:ext cx="8208501" cy="164571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Przygotowanie do kolejnego etapu</a:t>
            </a:r>
            <a:br>
              <a:rPr lang="pl-PL" dirty="0"/>
            </a:br>
            <a:r>
              <a:rPr lang="pl-PL" dirty="0"/>
              <a:t>w projekcie „Wsparcie podstawowej opieki zdrowotnej (POZ)”</a:t>
            </a:r>
            <a:br>
              <a:rPr lang="pl-PL" dirty="0"/>
            </a:br>
            <a:r>
              <a:rPr lang="pl-PL" dirty="0"/>
              <a:t>- spotkanie z </a:t>
            </a:r>
            <a:r>
              <a:rPr lang="pl-PL" dirty="0" err="1"/>
              <a:t>grantobiorcami</a:t>
            </a:r>
            <a:endParaRPr lang="pl-PL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12.11.2025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E12F4B-0459-4A12-8F11-45C769B9D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Kolejna zaliczka dla </a:t>
            </a:r>
            <a:r>
              <a:rPr lang="pl-PL" dirty="0" err="1"/>
              <a:t>grantobiorcy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6C2822-29A5-4079-BAD1-E0C997E12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 otrzymaniu środków z Ministerstwa Zdrowia beneficjent projektu poinformuje grantobiorców o możliwości otrzymania kolejnej transzy środków.</a:t>
            </a:r>
          </a:p>
          <a:p>
            <a:endParaRPr lang="pl-PL" dirty="0"/>
          </a:p>
          <a:p>
            <a:r>
              <a:rPr lang="pl-PL" dirty="0"/>
              <a:t>Co rekomendujemy?</a:t>
            </a:r>
          </a:p>
          <a:p>
            <a:pPr lvl="1"/>
            <a:r>
              <a:rPr lang="pl-PL" dirty="0"/>
              <a:t>Rozpocząć porządkowanie HRP i HP już teraz</a:t>
            </a:r>
          </a:p>
          <a:p>
            <a:pPr lvl="1"/>
            <a:r>
              <a:rPr lang="pl-PL" dirty="0"/>
              <a:t>Zoptymalizować wydatki w taki sposób by ponieść je w okresie sprawozdawczym</a:t>
            </a:r>
          </a:p>
          <a:p>
            <a:pPr lvl="2"/>
            <a:r>
              <a:rPr lang="pl-PL" dirty="0"/>
              <a:t>Wydatek jest rzeczywiście poniesiony kiedy został zapłacony. </a:t>
            </a:r>
          </a:p>
          <a:p>
            <a:pPr lvl="3"/>
            <a:r>
              <a:rPr lang="pl-PL" dirty="0"/>
              <a:t>Data poniesienia wydatku = data zapłaty – data faktycznego obciążenia rachunku bankowego a nie data zlecenia przelewu bankowego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FF69B64-8FFB-4FB3-BE3C-0AE468F2DC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9662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88C538-A7D7-4B02-977A-623A4D30C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Działania </a:t>
            </a:r>
            <a:r>
              <a:rPr lang="pl-PL" dirty="0" err="1"/>
              <a:t>grantobiorcy</a:t>
            </a:r>
            <a:r>
              <a:rPr lang="pl-PL" dirty="0"/>
              <a:t> wpływające na wydłużenie czasu otrzymania zaliczki.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1EA153-FD90-4AF8-B5FB-F5A868128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Wniosek o zaliczkę musi być poprawny:</a:t>
            </a:r>
          </a:p>
          <a:p>
            <a:pPr lvl="1"/>
            <a:r>
              <a:rPr lang="pl-PL" dirty="0"/>
              <a:t>Szczególnie proszę zwrócić uwagę na:</a:t>
            </a:r>
          </a:p>
          <a:p>
            <a:pPr lvl="2"/>
            <a:r>
              <a:rPr lang="pl-PL" dirty="0"/>
              <a:t>Nazwę podmiotu Grantobiorcy</a:t>
            </a:r>
          </a:p>
          <a:p>
            <a:pPr lvl="2"/>
            <a:r>
              <a:rPr lang="pl-PL" dirty="0"/>
              <a:t>Oznaczenie numeru wniosku,</a:t>
            </a:r>
          </a:p>
          <a:p>
            <a:pPr lvl="2"/>
            <a:r>
              <a:rPr lang="pl-PL" dirty="0"/>
              <a:t>Zaznaczenie „zaliczki” oraz okresu na jaki wydatki mają być dokonane</a:t>
            </a:r>
          </a:p>
          <a:p>
            <a:pPr lvl="2"/>
            <a:r>
              <a:rPr lang="pl-PL" dirty="0"/>
              <a:t>Poprawne oznaczenie kwoty zaliczki.</a:t>
            </a:r>
          </a:p>
          <a:p>
            <a:pPr lvl="2"/>
            <a:r>
              <a:rPr lang="pl-PL" dirty="0"/>
              <a:t>Podpisanie dokumentu przez osobę upoważnioną do reprezentowania podmiotu.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235FFF8-EEAE-4FB9-AEEB-579FC6CE1A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1639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57DF28-A8E9-4F94-8FCE-2C4982486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Wypłata zaliczki w listopadzie i w grudniu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9EF3AD-C0AA-42D9-9798-EC9043935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Wypłata w listopadzie: Grantobiorcy zobowiązani będą do realizacji wydatków do 31 stycznia 2026 r. </a:t>
            </a:r>
          </a:p>
          <a:p>
            <a:pPr lvl="1"/>
            <a:r>
              <a:rPr lang="pl-PL" dirty="0"/>
              <a:t>Termin rozliczenia: 5 lutego 2026 r.</a:t>
            </a:r>
          </a:p>
          <a:p>
            <a:r>
              <a:rPr lang="pl-PL" dirty="0"/>
              <a:t>Wypłata w grudniu: Grantobiorcy zobowiązani będą do realizacji wydatków do 28 lutego 2026 r. </a:t>
            </a:r>
          </a:p>
          <a:p>
            <a:pPr lvl="1"/>
            <a:r>
              <a:rPr lang="pl-PL" dirty="0"/>
              <a:t>Termin rozliczenia: 5 marca 2026 r.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5BE786B-042E-4DE2-BEB8-8FF1C8101E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094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7BA63A-2684-4C60-8887-BDCE57BEE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Wypłata kolejnej transzy zaliczki – warunki formalne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8ED536-7045-46E5-95A9-958744D72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521" y="2123652"/>
            <a:ext cx="9468913" cy="510603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Złożenie prawidłowo wypełnionego wniosku – zapotrzebowanie na środki.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 rozliczeniu co najmniej </a:t>
            </a:r>
            <a:r>
              <a:rPr lang="pl-PL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70% środków zaliczki </a:t>
            </a: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możliwe jest złożenie kolejnego zapotrzebowania na środki w formie zaliczki.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limitu nie wlicza się wydatków objętych refundacją.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Rozliczenie wydatków następuje przez zatwierdzenie sprawozdania przez OW lub/i zwrot środków do NFZ.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Pierwsza zaliczka nie może być wyższa niż 80% wartości grantu.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Zaliczka obejmuje wydatki zaplanowane na IV kw. 2025 r. lub I kw. 2026 r. 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3CE5690-A371-4583-A12C-D465AF3CFD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6567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A6F013-36D1-483E-A680-39085B6C4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 jakich sytuacjach podmiot nie otrzyma zaliczki?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599888-5F84-40D0-B977-A5D86A9B4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Nie ma zatwierdzonego sprawozdania przez OW.</a:t>
            </a:r>
          </a:p>
          <a:p>
            <a:r>
              <a:rPr lang="pl-PL" dirty="0"/>
              <a:t>Nie dokonał zwrotu niewykorzystanej części zaliczki lub wartości zakwestionowanych wydatków. </a:t>
            </a:r>
          </a:p>
          <a:p>
            <a:endParaRPr lang="pl-PL" dirty="0"/>
          </a:p>
          <a:p>
            <a:r>
              <a:rPr lang="pl-PL" dirty="0"/>
              <a:t>NFZ nie ma już dostępnych środków na wypłatę zaliczek.</a:t>
            </a:r>
          </a:p>
          <a:p>
            <a:r>
              <a:rPr lang="pl-PL" dirty="0"/>
              <a:t>Wniosek jest niekompletny / niepoprawny.</a:t>
            </a:r>
          </a:p>
          <a:p>
            <a:r>
              <a:rPr lang="pl-PL" dirty="0"/>
              <a:t>Wniosek nie jest zgodny z HP</a:t>
            </a:r>
          </a:p>
          <a:p>
            <a:pPr lvl="1"/>
            <a:r>
              <a:rPr lang="pl-PL" dirty="0"/>
              <a:t>HP jest nieaktualne</a:t>
            </a:r>
          </a:p>
          <a:p>
            <a:pPr marL="503971" lvl="1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60D10F4-2B61-48DF-9C29-35EA10FB74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  <p:sp>
        <p:nvSpPr>
          <p:cNvPr id="5" name="Nawias klamrowy zamykający 4">
            <a:extLst>
              <a:ext uri="{FF2B5EF4-FFF2-40B4-BE49-F238E27FC236}">
                <a16:creationId xmlns:a16="http://schemas.microsoft.com/office/drawing/2014/main" id="{EA57C69D-203C-4AB3-879A-82091C2BF573}"/>
              </a:ext>
            </a:extLst>
          </p:cNvPr>
          <p:cNvSpPr/>
          <p:nvPr/>
        </p:nvSpPr>
        <p:spPr>
          <a:xfrm>
            <a:off x="8442250" y="1979837"/>
            <a:ext cx="576064" cy="10079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353436C-D884-4743-A300-1AF5A1D66BE6}"/>
              </a:ext>
            </a:extLst>
          </p:cNvPr>
          <p:cNvSpPr txBox="1"/>
          <p:nvPr/>
        </p:nvSpPr>
        <p:spPr>
          <a:xfrm>
            <a:off x="9125200" y="1832444"/>
            <a:ext cx="1368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Na poziomie min. 70% otrzymanej zaliczki / sumy zaliczek</a:t>
            </a:r>
          </a:p>
        </p:txBody>
      </p:sp>
    </p:spTree>
    <p:extLst>
      <p:ext uri="{BB962C8B-B14F-4D97-AF65-F5344CB8AC3E}">
        <p14:creationId xmlns:p14="http://schemas.microsoft.com/office/powerpoint/2010/main" val="4109839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93988B-8368-40B6-8FAE-66937A0BB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Aktualizacja złożonych wniosków – zapotrzebowanie na środki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72BF00-A1E3-4ACD-A06A-6BE43158F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Złożone wnioski – zapotrzebowanie na środki do dnia dzisiejszego:</a:t>
            </a:r>
          </a:p>
          <a:p>
            <a:pPr lvl="1"/>
            <a:r>
              <a:rPr lang="pl-PL" dirty="0"/>
              <a:t>Grantobiorca może złożyć „aktualizację” wniosku:</a:t>
            </a:r>
          </a:p>
          <a:p>
            <a:pPr lvl="2"/>
            <a:r>
              <a:rPr lang="pl-PL" dirty="0"/>
              <a:t>Jest to nowy dokument – stary numer zapotrzebowania pozostaje</a:t>
            </a:r>
          </a:p>
          <a:p>
            <a:pPr lvl="2"/>
            <a:r>
              <a:rPr lang="pl-PL" dirty="0"/>
              <a:t>Informację o aktualizacji należy wskazać w piśmie/mailu przewodnim</a:t>
            </a:r>
          </a:p>
          <a:p>
            <a:pPr lvl="1"/>
            <a:r>
              <a:rPr lang="pl-PL" dirty="0"/>
              <a:t>Grantobiorca może wycofać złożony dotychczas wniosek i złożyć nowy </a:t>
            </a:r>
          </a:p>
          <a:p>
            <a:pPr lvl="2"/>
            <a:r>
              <a:rPr lang="pl-PL" dirty="0"/>
              <a:t>Jest to nowy dokument – nadawany jest nowy numer - kolejny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12B431F-0DA3-4F38-A64C-2E9D1F2449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03208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F2BA99-94C3-4400-BAA4-256C90F14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766" y="2699836"/>
            <a:ext cx="8640381" cy="1080001"/>
          </a:xfrm>
        </p:spPr>
        <p:txBody>
          <a:bodyPr>
            <a:normAutofit/>
          </a:bodyPr>
          <a:lstStyle/>
          <a:p>
            <a:pPr algn="ctr"/>
            <a:r>
              <a:rPr lang="pl-PL" sz="7200" dirty="0"/>
              <a:t>Warsztat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7102551-E2E9-48D4-B1C0-713807C503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633BB06E-6D50-4C8B-807A-D4D8F94AD073}"/>
              </a:ext>
            </a:extLst>
          </p:cNvPr>
          <p:cNvSpPr txBox="1"/>
          <p:nvPr/>
        </p:nvSpPr>
        <p:spPr>
          <a:xfrm>
            <a:off x="3689722" y="5292005"/>
            <a:ext cx="6000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highlight>
                  <a:srgbClr val="FF0000"/>
                </a:highlight>
              </a:rPr>
              <a:t>Podczas spotkania został omówiony wzór wypełnionego zapotrzebowania na środki – dodano slajd 17 i 18.</a:t>
            </a:r>
          </a:p>
        </p:txBody>
      </p:sp>
    </p:spTree>
    <p:extLst>
      <p:ext uri="{BB962C8B-B14F-4D97-AF65-F5344CB8AC3E}">
        <p14:creationId xmlns:p14="http://schemas.microsoft.com/office/powerpoint/2010/main" val="1813348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FC8C0FF-DE53-481E-9821-64CCAC535A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A34AD11D-0291-43A1-9734-B5024455F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770" y="0"/>
            <a:ext cx="7132273" cy="7559675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948D1DB-BFB3-42AA-92BB-C9FA19BEA40B}"/>
              </a:ext>
            </a:extLst>
          </p:cNvPr>
          <p:cNvSpPr txBox="1"/>
          <p:nvPr/>
        </p:nvSpPr>
        <p:spPr>
          <a:xfrm>
            <a:off x="7938194" y="395461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highlight>
                  <a:srgbClr val="FF0000"/>
                </a:highlight>
              </a:rPr>
              <a:t>Slajd dodany do prezentacji – omówiony na spotkaniu z osobnej karty</a:t>
            </a:r>
          </a:p>
        </p:txBody>
      </p:sp>
    </p:spTree>
    <p:extLst>
      <p:ext uri="{BB962C8B-B14F-4D97-AF65-F5344CB8AC3E}">
        <p14:creationId xmlns:p14="http://schemas.microsoft.com/office/powerpoint/2010/main" val="1802332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F92DA6-253F-451E-9AEE-1C0C4679F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Przydatne linki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0BD612-43CA-4266-9F58-52A48AD80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Link do przykładowo wypełnionego zapotrzebowania na środki</a:t>
            </a:r>
          </a:p>
          <a:p>
            <a:pPr marL="0" indent="0">
              <a:buNone/>
            </a:pPr>
            <a:r>
              <a:rPr lang="pl-PL" dirty="0">
                <a:hlinkClick r:id="rId2"/>
              </a:rPr>
              <a:t>https://feniks.nfz.gov.pl/wp-content/uploads/2025/07/Przykladowo-wypelniony-zalacznik-nr-1-zapotrzebowanie-na-srodki-_25.07.2025-2.pdf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/>
              <a:t>Link do dokumentów</a:t>
            </a:r>
            <a:r>
              <a:rPr lang="pl-PL" dirty="0"/>
              <a:t>, w których znajdą Państwo „Zapotrzebowanie na środki „– in blanco</a:t>
            </a:r>
          </a:p>
          <a:p>
            <a:pPr marL="0" indent="0">
              <a:buNone/>
            </a:pPr>
            <a:endParaRPr lang="pl-PL" dirty="0">
              <a:hlinkClick r:id="rId3"/>
            </a:endParaRPr>
          </a:p>
          <a:p>
            <a:pPr marL="0" indent="0">
              <a:buNone/>
            </a:pPr>
            <a:r>
              <a:rPr lang="pl-PL" dirty="0">
                <a:hlinkClick r:id="rId3"/>
              </a:rPr>
              <a:t>https://feniks.nfz.gov.pl/index.php/zalecenia-grantodawcy-2/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03F5199-7B42-4FF3-A851-400A122446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A78DB36-20E4-4820-A936-5CD266CCF40F}"/>
              </a:ext>
            </a:extLst>
          </p:cNvPr>
          <p:cNvSpPr txBox="1"/>
          <p:nvPr/>
        </p:nvSpPr>
        <p:spPr>
          <a:xfrm>
            <a:off x="7938194" y="395461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highlight>
                  <a:srgbClr val="FF0000"/>
                </a:highlight>
              </a:rPr>
              <a:t>Slajd dodany do prezentacji – omówiony na spotkaniu z osobnej karty</a:t>
            </a:r>
          </a:p>
        </p:txBody>
      </p:sp>
    </p:spTree>
    <p:extLst>
      <p:ext uri="{BB962C8B-B14F-4D97-AF65-F5344CB8AC3E}">
        <p14:creationId xmlns:p14="http://schemas.microsoft.com/office/powerpoint/2010/main" val="835075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96100C-9234-40E0-9E39-987944ADD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Konieczne do zapoznania się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7387B8-189F-41E3-831A-576662354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640382" cy="5184258"/>
          </a:xfrm>
        </p:spPr>
        <p:txBody>
          <a:bodyPr>
            <a:normAutofit fontScale="92500"/>
          </a:bodyPr>
          <a:lstStyle/>
          <a:p>
            <a:r>
              <a:rPr lang="pl-PL" dirty="0"/>
              <a:t>Koniecznie należy zapoznać się szczegółowo z:</a:t>
            </a:r>
          </a:p>
          <a:p>
            <a:pPr lvl="1"/>
            <a:r>
              <a:rPr lang="pl-PL" dirty="0"/>
              <a:t>Zasadą konkurencyjności w projektach unijnych i wskazanymi zapisami w zaleceniach Grantodawcy (w skrócie)</a:t>
            </a:r>
          </a:p>
          <a:p>
            <a:pPr lvl="2"/>
            <a:r>
              <a:rPr lang="pl-PL" dirty="0"/>
              <a:t>O wartości wydatków powyżej 80 tys. zł należy:</a:t>
            </a:r>
          </a:p>
          <a:p>
            <a:pPr lvl="3"/>
            <a:r>
              <a:rPr lang="pl-PL" dirty="0"/>
              <a:t>Posiadać udokumentowany proces wyboru najkorzystniejszej oferty</a:t>
            </a:r>
          </a:p>
          <a:p>
            <a:pPr lvl="3"/>
            <a:r>
              <a:rPr lang="pl-PL" dirty="0"/>
              <a:t>Zapytanie powinno być skierowane do podmiotów, które mogą potencjalnie zrealizować dane zamówienie</a:t>
            </a:r>
          </a:p>
          <a:p>
            <a:pPr lvl="3"/>
            <a:r>
              <a:rPr lang="pl-PL" dirty="0"/>
              <a:t>Oferty muszą być pozyskane przed dokonaniem wydatków w czasie wskazanym przez podmiot</a:t>
            </a:r>
          </a:p>
          <a:p>
            <a:pPr lvl="3"/>
            <a:r>
              <a:rPr lang="pl-PL" dirty="0"/>
              <a:t>Każda oferta musi być zgodna z zapytaniem ofertowym:</a:t>
            </a:r>
          </a:p>
          <a:p>
            <a:pPr lvl="4"/>
            <a:r>
              <a:rPr lang="pl-PL" dirty="0"/>
              <a:t>Zgodność w zakresie kryteriów oceny ofert</a:t>
            </a:r>
          </a:p>
          <a:p>
            <a:pPr lvl="3"/>
            <a:r>
              <a:rPr lang="pl-PL" dirty="0"/>
              <a:t>Z procesu wyboru najkorzystniejszej oferty musi być sporządzony protokół</a:t>
            </a:r>
          </a:p>
          <a:p>
            <a:r>
              <a:rPr lang="pl-PL" dirty="0"/>
              <a:t>Zasady sposobu rozliczania wydatków.</a:t>
            </a:r>
          </a:p>
          <a:p>
            <a:pPr marL="0" indent="0">
              <a:buNone/>
            </a:pPr>
            <a:endParaRPr lang="pl-PL" dirty="0"/>
          </a:p>
          <a:p>
            <a:pPr lvl="2"/>
            <a:endParaRPr lang="pl-PL" dirty="0"/>
          </a:p>
          <a:p>
            <a:pPr lvl="4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B3528C6-17C3-4B82-BF31-7C745B6681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2507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213000-4F47-4712-9918-817D75D37A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Agenda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57C8316-B147-491A-A29F-27AC600A6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3779837"/>
            <a:ext cx="7920037" cy="2161957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pl-PL" dirty="0"/>
              <a:t>Podsumowanie aktualnego etapu realizacji projektu.</a:t>
            </a:r>
          </a:p>
          <a:p>
            <a:pPr marL="514350" indent="-514350">
              <a:buAutoNum type="arabicPeriod"/>
            </a:pPr>
            <a:r>
              <a:rPr lang="pl-PL" dirty="0"/>
              <a:t>Przygotowanie do otrzymania kolejnej zaliczki.</a:t>
            </a:r>
          </a:p>
          <a:p>
            <a:pPr marL="514350" indent="-514350">
              <a:buAutoNum type="arabicPeriod"/>
            </a:pPr>
            <a:r>
              <a:rPr lang="pl-PL" dirty="0"/>
              <a:t>Warsztat – uzupełnienie wniosku o zaliczkę</a:t>
            </a:r>
          </a:p>
        </p:txBody>
      </p:sp>
    </p:spTree>
    <p:extLst>
      <p:ext uri="{BB962C8B-B14F-4D97-AF65-F5344CB8AC3E}">
        <p14:creationId xmlns:p14="http://schemas.microsoft.com/office/powerpoint/2010/main" val="3387469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96100C-9234-40E0-9E39-987944ADD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Konieczne do zapoznania się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7387B8-189F-41E3-831A-576662354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640382" cy="5184258"/>
          </a:xfrm>
        </p:spPr>
        <p:txBody>
          <a:bodyPr/>
          <a:lstStyle/>
          <a:p>
            <a:endParaRPr lang="pl-PL" dirty="0"/>
          </a:p>
          <a:p>
            <a:r>
              <a:rPr lang="pl-PL" dirty="0"/>
              <a:t>Po otrzymaniu zaliczki niedopuszczalne jest:</a:t>
            </a:r>
          </a:p>
          <a:p>
            <a:pPr lvl="1"/>
            <a:r>
              <a:rPr lang="pl-PL" dirty="0"/>
              <a:t>Dokonanie przelewów bakowych, płatności internetowych, wypłaty gotówki na cel inny niż zapłata za FV.</a:t>
            </a:r>
          </a:p>
          <a:p>
            <a:pPr lvl="1"/>
            <a:r>
              <a:rPr lang="pl-PL" dirty="0"/>
              <a:t>Przekazywanie środków na lokatę.</a:t>
            </a:r>
          </a:p>
          <a:p>
            <a:pPr lvl="1"/>
            <a:r>
              <a:rPr lang="pl-PL" dirty="0"/>
              <a:t>Przekazywanie środków na własne konto – samodzielna refundacja wydatków.</a:t>
            </a:r>
          </a:p>
          <a:p>
            <a:pPr lvl="2"/>
            <a:endParaRPr lang="pl-PL" dirty="0"/>
          </a:p>
          <a:p>
            <a:pPr lvl="4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B3528C6-17C3-4B82-BF31-7C745B6681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67472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CA3025-FD5D-42BF-BC30-687BE1244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Wydatek niemożliwy do rozliczenia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B0E98F-308E-4DAB-8F51-87A6696A6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Jeżeli Oddział Wojewódzki lub Ministerstwo Zdrowia w trakcie kontroli stwierdzi:</a:t>
            </a:r>
          </a:p>
          <a:p>
            <a:pPr lvl="1"/>
            <a:r>
              <a:rPr lang="pl-PL" dirty="0" err="1"/>
              <a:t>Niekwalifikowalność</a:t>
            </a:r>
            <a:r>
              <a:rPr lang="pl-PL" dirty="0"/>
              <a:t> wydatków bez korekty grantu – nie można tego wydatku – tej konkretnej FV już przedstawić ponownie do rozliczenia.</a:t>
            </a:r>
          </a:p>
          <a:p>
            <a:pPr lvl="2"/>
            <a:r>
              <a:rPr lang="pl-PL" dirty="0"/>
              <a:t>W to miejsce wykazywane są inne wydatki</a:t>
            </a:r>
          </a:p>
          <a:p>
            <a:pPr lvl="1"/>
            <a:r>
              <a:rPr lang="pl-PL" dirty="0" err="1"/>
              <a:t>Niekwalifikowalność</a:t>
            </a:r>
            <a:r>
              <a:rPr lang="pl-PL" dirty="0"/>
              <a:t> wydatków z korektą grantu – nie można rozliczyć danej FV, ani żadnego wydatku w tej kwocie. Grant zostaje pomniejszony.</a:t>
            </a:r>
          </a:p>
          <a:p>
            <a:r>
              <a:rPr lang="pl-PL" dirty="0"/>
              <a:t>Niezatwierdzenie sprawozdania – błędy formalne</a:t>
            </a:r>
          </a:p>
          <a:p>
            <a:pPr lvl="1"/>
            <a:r>
              <a:rPr lang="pl-PL" dirty="0"/>
              <a:t>Wydatek objęty konkretną FV można rozliczyć ponownie.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D29329-E8C2-498E-A811-347E821485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8528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Wsparcie podstawowej opieki zdrowotnej (POZ)</a:t>
            </a:r>
          </a:p>
        </p:txBody>
      </p:sp>
      <p:pic>
        <p:nvPicPr>
          <p:cNvPr id="11" name="Symbol zastępczy obrazu 10">
            <a:extLst>
              <a:ext uri="{FF2B5EF4-FFF2-40B4-BE49-F238E27FC236}">
                <a16:creationId xmlns:a16="http://schemas.microsoft.com/office/drawing/2014/main" id="{97809A75-83C9-4DC1-AA7D-D3DA52D1318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87" b="18587"/>
          <a:stretch>
            <a:fillRect/>
          </a:stretch>
        </p:blipFill>
        <p:spPr>
          <a:xfrm>
            <a:off x="1025524" y="0"/>
            <a:ext cx="8640763" cy="5221288"/>
          </a:xfr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88CA8CFC-8CBA-42BE-ACFA-8A81630222C1}"/>
              </a:ext>
            </a:extLst>
          </p:cNvPr>
          <p:cNvSpPr txBox="1"/>
          <p:nvPr/>
        </p:nvSpPr>
        <p:spPr>
          <a:xfrm>
            <a:off x="2673350" y="3307834"/>
            <a:ext cx="53467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72207F-8D0F-4208-BBBD-AF52BE76D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Gdzie jesteśmy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91E0EB-19B9-494B-9AA8-56059D5B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94" y="1959941"/>
            <a:ext cx="8927806" cy="4680002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Złożyliśmy wniosek o płatność nr 7 w dniu 30.09.2025 r. rozliczający kwotę blisko 209 mln zł.</a:t>
            </a:r>
          </a:p>
          <a:p>
            <a:pPr>
              <a:lnSpc>
                <a:spcPct val="160000"/>
              </a:lnSpc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Złożyliśmy wniosek o płatność nr 8 w dniu 7.11.2025 r. rozliczający refundację wydatków </a:t>
            </a:r>
            <a:r>
              <a:rPr lang="pl-PL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grantobiorców</a:t>
            </a: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kwotę niemal 30 mln zł.</a:t>
            </a:r>
          </a:p>
          <a:p>
            <a:pPr>
              <a:lnSpc>
                <a:spcPct val="160000"/>
              </a:lnSpc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Planujemy złożyć wniosek o płatność nr 9 w grudniu.</a:t>
            </a:r>
          </a:p>
          <a:p>
            <a:pPr>
              <a:lnSpc>
                <a:spcPct val="160000"/>
              </a:lnSpc>
            </a:pPr>
            <a:r>
              <a:rPr lang="pl-P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dniu 7.11.2025 r. zawnioskowaliśmy do Ministerstwa Zdrowia o przyznanie kolejnej zaliczki na wypłaty grantów. </a:t>
            </a:r>
          </a:p>
          <a:p>
            <a:pPr lvl="1">
              <a:lnSpc>
                <a:spcPct val="160000"/>
              </a:lnSpc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Średni czas na otrzymanie zaliczki to 2-3 tygodnie. 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7BE1D7F-FC32-4444-95F1-D8137180A0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3280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A453DC-DB5D-470F-BD30-8F0D91950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Kolejne działania – najbliższe miesiące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826C36-8470-43B5-9A02-7C97A8CD5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547589"/>
            <a:ext cx="8640382" cy="5112250"/>
          </a:xfrm>
        </p:spPr>
        <p:txBody>
          <a:bodyPr/>
          <a:lstStyle/>
          <a:p>
            <a:endParaRPr lang="pl-PL" dirty="0"/>
          </a:p>
          <a:p>
            <a:r>
              <a:rPr lang="pl-PL" dirty="0" err="1"/>
              <a:t>Grantobiorcy</a:t>
            </a:r>
            <a:r>
              <a:rPr lang="pl-PL" dirty="0"/>
              <a:t> - POZ:</a:t>
            </a:r>
          </a:p>
          <a:p>
            <a:pPr lvl="1"/>
            <a:r>
              <a:rPr lang="pl-PL" dirty="0"/>
              <a:t>Dokładne przeanalizowanie obecnych zapisów HRP i HP oraz dostosowanie do nw. terminów:</a:t>
            </a:r>
          </a:p>
          <a:p>
            <a:pPr lvl="2"/>
            <a:r>
              <a:rPr lang="pl-PL" dirty="0"/>
              <a:t>Wydatki z refundacji – mogą pozostać bez zmian</a:t>
            </a:r>
          </a:p>
          <a:p>
            <a:pPr lvl="2"/>
            <a:r>
              <a:rPr lang="pl-PL" dirty="0"/>
              <a:t>Wnioskowanie o zaliczkę (HP) na IV kwartał</a:t>
            </a:r>
          </a:p>
          <a:p>
            <a:pPr lvl="2"/>
            <a:r>
              <a:rPr lang="pl-PL" dirty="0"/>
              <a:t>Wydatki z otrzymanej zaliczki I kwartał 2026 r. </a:t>
            </a:r>
          </a:p>
          <a:p>
            <a:pPr lvl="1"/>
            <a:r>
              <a:rPr lang="pl-PL" dirty="0"/>
              <a:t>Jeżeli zachodzi potrzeba aneksowania umowy – składanie wniosków o aneks do umowy wraz z aktualnymi HRP i HP.</a:t>
            </a:r>
          </a:p>
          <a:p>
            <a:r>
              <a:rPr lang="pl-PL" dirty="0"/>
              <a:t>Grantodawca – NFZ:</a:t>
            </a:r>
          </a:p>
          <a:p>
            <a:pPr lvl="1"/>
            <a:r>
              <a:rPr lang="pl-PL" dirty="0"/>
              <a:t>Rozliczanie wydatków refundacyjnych</a:t>
            </a:r>
          </a:p>
          <a:p>
            <a:pPr lvl="1"/>
            <a:r>
              <a:rPr lang="pl-PL" dirty="0"/>
              <a:t>Analiza możliwości zmian w umowach – aneksowanie umów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B2A29B5-D524-48EA-90F6-E288C8FD8E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469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3FE978-75B7-454A-9AA8-3F8400A2F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Kiedy należy wnioskować o aneks?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2D1B31-66CA-4ADC-A0E2-950096223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Zmiana HRP:</a:t>
            </a:r>
          </a:p>
          <a:p>
            <a:pPr lvl="1"/>
            <a:r>
              <a:rPr lang="pl-PL" dirty="0"/>
              <a:t>Dodanie nowego sprzętu – ponad zakres zaplanowany</a:t>
            </a:r>
          </a:p>
          <a:p>
            <a:pPr lvl="1"/>
            <a:r>
              <a:rPr lang="pl-PL" dirty="0"/>
              <a:t>Dodanie większej ilości sprzętu</a:t>
            </a:r>
          </a:p>
          <a:p>
            <a:pPr lvl="1"/>
            <a:r>
              <a:rPr lang="pl-PL" dirty="0"/>
              <a:t>Przesunięcia kosztów pomiędzy zakresami</a:t>
            </a:r>
          </a:p>
          <a:p>
            <a:r>
              <a:rPr lang="pl-PL" dirty="0"/>
              <a:t>Zmiana MUŚ</a:t>
            </a:r>
          </a:p>
          <a:p>
            <a:r>
              <a:rPr lang="pl-PL" dirty="0"/>
              <a:t>Zmiana podmiotowa po stronie świadczeniodawcy:</a:t>
            </a:r>
          </a:p>
          <a:p>
            <a:pPr lvl="1"/>
            <a:r>
              <a:rPr lang="pl-PL" dirty="0"/>
              <a:t>Cesja umowy </a:t>
            </a:r>
          </a:p>
          <a:p>
            <a:pPr lvl="1"/>
            <a:r>
              <a:rPr lang="pl-PL" dirty="0"/>
              <a:t>Przekształcenie podmiotu</a:t>
            </a:r>
          </a:p>
          <a:p>
            <a:pPr marL="0" indent="0">
              <a:buNone/>
            </a:pPr>
            <a:endParaRPr lang="pl-PL" dirty="0"/>
          </a:p>
          <a:p>
            <a:pPr marL="503971" lvl="1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0AD6101-E636-4A05-9391-FDF4D10848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0820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13DF1D-90A0-48FF-B28B-692E86737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w HRP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D32595-D839-4C33-833A-DA6C8E75A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Zmiana w HRP w postaci – dodania nowego sprzętu lub usunięcie obecnych pozycji jest możliwa, o ile:</a:t>
            </a:r>
          </a:p>
          <a:p>
            <a:pPr lvl="1"/>
            <a:r>
              <a:rPr lang="pl-PL" dirty="0"/>
              <a:t>Nie narusza oceny wniosku pod względem kryteriów wyboru grantobiorców,</a:t>
            </a:r>
          </a:p>
          <a:p>
            <a:pPr lvl="1"/>
            <a:r>
              <a:rPr lang="pl-PL" dirty="0"/>
              <a:t>Nie wpływa na osiągnięcie celów realizacji przedsięwzięcia wskazanych w umowie i we wniosku</a:t>
            </a:r>
          </a:p>
          <a:p>
            <a:pPr lvl="1"/>
            <a:r>
              <a:rPr lang="pl-PL" dirty="0"/>
              <a:t>Ma pokrycie w środkach.</a:t>
            </a:r>
          </a:p>
          <a:p>
            <a:r>
              <a:rPr lang="pl-PL" dirty="0"/>
              <a:t>Wnioskując o zmianę należy uzasadnić ww. okoliczności i załączyć nowy HRP.</a:t>
            </a:r>
          </a:p>
          <a:p>
            <a:r>
              <a:rPr lang="pl-PL" dirty="0"/>
              <a:t>Aktualizacja HP powinna nastąpić najpóźniej łącznie ze złożeniem zapotrzebowania na środki.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CA17EA3-C315-42D9-9530-B330B0C9D4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7633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1A6313-FE12-477D-8C01-1F08AE7E6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MUŚ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49B902-33B6-412B-A82E-898F9C835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640382" cy="5724256"/>
          </a:xfrm>
        </p:spPr>
        <p:txBody>
          <a:bodyPr>
            <a:normAutofit/>
          </a:bodyPr>
          <a:lstStyle/>
          <a:p>
            <a:r>
              <a:rPr lang="pl-PL" dirty="0"/>
              <a:t>Zmiana MUŚ jest możliwa o ile:</a:t>
            </a:r>
          </a:p>
          <a:p>
            <a:pPr lvl="1"/>
            <a:r>
              <a:rPr lang="pl-PL" dirty="0"/>
              <a:t>Nie narusza oceny wniosku pod względem kryteriów wyboru grantobiorców,</a:t>
            </a:r>
          </a:p>
          <a:p>
            <a:pPr lvl="1"/>
            <a:r>
              <a:rPr lang="pl-PL" dirty="0"/>
              <a:t>Nie wpływa na osiągnięcie celów realizacji przedsięwzięcia wskazanych w umowie i we wniosku</a:t>
            </a:r>
          </a:p>
          <a:p>
            <a:pPr lvl="1"/>
            <a:r>
              <a:rPr lang="pl-PL" dirty="0"/>
              <a:t>Zmiana obejmuje tą samą datę co zmiana MUŚ określona w umowie o realizację świadczeń opieki zdrowotnej (umowa podstawowa)</a:t>
            </a:r>
          </a:p>
          <a:p>
            <a:pPr lvl="1"/>
            <a:r>
              <a:rPr lang="pl-PL" dirty="0"/>
              <a:t>Została zgłoszona w dacie właściwej</a:t>
            </a:r>
          </a:p>
          <a:p>
            <a:r>
              <a:rPr lang="pl-PL" dirty="0"/>
              <a:t>Obowiązki Grantobiorcy:</a:t>
            </a:r>
          </a:p>
          <a:p>
            <a:pPr lvl="1"/>
            <a:r>
              <a:rPr lang="pl-PL" dirty="0"/>
              <a:t>Złożyć wniosek od NFZ o zamiarze zmiany MUŚ </a:t>
            </a:r>
            <a:r>
              <a:rPr lang="pl-PL" b="1" dirty="0"/>
              <a:t>na 30 dni przed dokonaniem tej zamiany. </a:t>
            </a:r>
          </a:p>
          <a:p>
            <a:pPr lvl="1"/>
            <a:r>
              <a:rPr lang="pl-PL" dirty="0"/>
              <a:t>Do czasu podpisania aneksu otrzymana zaliczka nie może obejmować wydatków dla nowego MUŚ</a:t>
            </a:r>
          </a:p>
          <a:p>
            <a:r>
              <a:rPr lang="pl-PL" dirty="0"/>
              <a:t>Obowiązki Grantodawcy – NFZ</a:t>
            </a:r>
          </a:p>
          <a:p>
            <a:pPr lvl="1"/>
            <a:r>
              <a:rPr lang="pl-PL" dirty="0"/>
              <a:t>Dokładnie zweryfikować ww. przesłanki oraz zakres otrzymanego i wykorzystanego grantu</a:t>
            </a:r>
          </a:p>
          <a:p>
            <a:pPr lvl="1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7E6A9E4-F587-4659-9E5F-B9122B6DD2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2690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E46E7F-DA1D-408E-B87F-EB83EFDCE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niewymagająca aneksu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11D3BA-3FAC-4FD1-A97B-43D38081C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Przesunięcie wydatków pomiędzy kwartałami – w HRP</a:t>
            </a:r>
          </a:p>
          <a:p>
            <a:r>
              <a:rPr lang="pl-PL" dirty="0"/>
              <a:t>Zmiana wartości wydatków bez zmiany sumy wydatków w zakresie rzeczowym - HRP</a:t>
            </a:r>
          </a:p>
          <a:p>
            <a:r>
              <a:rPr lang="pl-PL" dirty="0"/>
              <a:t>Zmiana HP:</a:t>
            </a:r>
          </a:p>
          <a:p>
            <a:pPr lvl="1"/>
            <a:r>
              <a:rPr lang="pl-PL" dirty="0"/>
              <a:t>Wymaga wyłącznie zgody NFZ</a:t>
            </a:r>
          </a:p>
          <a:p>
            <a:r>
              <a:rPr lang="pl-PL" dirty="0"/>
              <a:t>Kiedy można wystąpić o zgodę na zmianę w HP?</a:t>
            </a:r>
          </a:p>
          <a:p>
            <a:pPr lvl="1"/>
            <a:r>
              <a:rPr lang="pl-PL" dirty="0"/>
              <a:t>W chwili obecnej</a:t>
            </a:r>
          </a:p>
          <a:p>
            <a:pPr lvl="1"/>
            <a:r>
              <a:rPr lang="pl-PL" dirty="0"/>
              <a:t>Najpóźniej z wnioskiem – zapotrzebowaniem na środki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E664C0A-33AD-482C-9E2F-B372D20180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5112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D2A646-993A-4673-9FF8-63D4ED2D6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podmiotowa po stronie </a:t>
            </a:r>
            <a:r>
              <a:rPr lang="pl-PL" dirty="0" err="1"/>
              <a:t>grantobiorcy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F02328-2E21-445F-A07F-F6BD79D0F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03573"/>
            <a:ext cx="8640382" cy="5688632"/>
          </a:xfrm>
        </p:spPr>
        <p:txBody>
          <a:bodyPr>
            <a:normAutofit fontScale="92500"/>
          </a:bodyPr>
          <a:lstStyle/>
          <a:p>
            <a:r>
              <a:rPr lang="pl-PL" dirty="0"/>
              <a:t>Cesja umowy o powierzenie grantu jest możliwa o ile:</a:t>
            </a:r>
          </a:p>
          <a:p>
            <a:pPr lvl="1"/>
            <a:r>
              <a:rPr lang="pl-PL" dirty="0"/>
              <a:t>Nie narusza oceny wniosku pod względem kryteriów wyboru grantobiorców,</a:t>
            </a:r>
          </a:p>
          <a:p>
            <a:pPr lvl="1"/>
            <a:r>
              <a:rPr lang="pl-PL" dirty="0"/>
              <a:t>Nie wpływa na osiągnięcie celów realizacji przedsięwzięcia wskazanych w umowie i we wniosku</a:t>
            </a:r>
          </a:p>
          <a:p>
            <a:pPr lvl="1"/>
            <a:r>
              <a:rPr lang="pl-PL" dirty="0"/>
              <a:t>MUŚ, które przejmie umowę:</a:t>
            </a:r>
          </a:p>
          <a:p>
            <a:pPr lvl="2"/>
            <a:r>
              <a:rPr lang="pl-PL" dirty="0"/>
              <a:t>Znajduje się na terenie tej samej gminy</a:t>
            </a:r>
          </a:p>
          <a:p>
            <a:pPr lvl="2"/>
            <a:r>
              <a:rPr lang="pl-PL" dirty="0"/>
              <a:t>MUŚ musi być objęte kontraktem podstawowym z NFZ</a:t>
            </a:r>
          </a:p>
          <a:p>
            <a:pPr lvl="1"/>
            <a:r>
              <a:rPr lang="pl-PL" dirty="0"/>
              <a:t>Zmiana przekracza wartości dofinansowania:</a:t>
            </a:r>
          </a:p>
          <a:p>
            <a:pPr lvl="2"/>
            <a:r>
              <a:rPr lang="pl-PL" dirty="0"/>
              <a:t>Aneksem zostanie zmniejszona kwota dofinansowania podmiotu przejmującego</a:t>
            </a:r>
          </a:p>
          <a:p>
            <a:pPr lvl="2"/>
            <a:r>
              <a:rPr lang="pl-PL" dirty="0"/>
              <a:t>Jeżeli grant zostanie skonsumowany – kwota będzie podlegała zwrotowi wraz odsetkami</a:t>
            </a:r>
          </a:p>
          <a:p>
            <a:pPr lvl="1"/>
            <a:r>
              <a:rPr lang="pl-PL" dirty="0"/>
              <a:t>Grantobiorca poinformował NFZ </a:t>
            </a:r>
            <a:r>
              <a:rPr lang="pl-PL" b="1" dirty="0"/>
              <a:t>na 30 dni przed planowaną </a:t>
            </a:r>
            <a:r>
              <a:rPr lang="pl-PL" dirty="0"/>
              <a:t>datą zmiany.</a:t>
            </a:r>
          </a:p>
          <a:p>
            <a:r>
              <a:rPr lang="pl-PL" dirty="0"/>
              <a:t>Fundusz może nie zgodzić się na zawarcie aneksu.</a:t>
            </a:r>
          </a:p>
          <a:p>
            <a:pPr lvl="3"/>
            <a:endParaRPr lang="pl-PL" dirty="0"/>
          </a:p>
          <a:p>
            <a:pPr lvl="3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8CDD6F6-44A0-465E-B0C5-2084E7E704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744371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12568</TotalTime>
  <Words>1303</Words>
  <Application>Microsoft Office PowerPoint</Application>
  <PresentationFormat>Niestandardowy</PresentationFormat>
  <Paragraphs>171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Motyw pakietu Office</vt:lpstr>
      <vt:lpstr>Przygotowanie do kolejnego etapu w projekcie „Wsparcie podstawowej opieki zdrowotnej (POZ)” - spotkanie z grantobiorcami</vt:lpstr>
      <vt:lpstr>Agenda</vt:lpstr>
      <vt:lpstr>Gdzie jesteśmy</vt:lpstr>
      <vt:lpstr>Kolejne działania – najbliższe miesiące</vt:lpstr>
      <vt:lpstr>Kiedy należy wnioskować o aneks?</vt:lpstr>
      <vt:lpstr>Zmiana w HRP</vt:lpstr>
      <vt:lpstr>Zmiana MUŚ</vt:lpstr>
      <vt:lpstr>Zmiana niewymagająca aneksu</vt:lpstr>
      <vt:lpstr>Zmiana podmiotowa po stronie grantobiorcy</vt:lpstr>
      <vt:lpstr>Kolejna zaliczka dla grantobiorcy</vt:lpstr>
      <vt:lpstr>Działania grantobiorcy wpływające na wydłużenie czasu otrzymania zaliczki.</vt:lpstr>
      <vt:lpstr>Wypłata zaliczki w listopadzie i w grudniu</vt:lpstr>
      <vt:lpstr>Wypłata kolejnej transzy zaliczki – warunki formalne</vt:lpstr>
      <vt:lpstr>W jakich sytuacjach podmiot nie otrzyma zaliczki?</vt:lpstr>
      <vt:lpstr>Aktualizacja złożonych wniosków – zapotrzebowanie na środki</vt:lpstr>
      <vt:lpstr>Warsztat</vt:lpstr>
      <vt:lpstr>Prezentacja programu PowerPoint</vt:lpstr>
      <vt:lpstr>Przydatne linki</vt:lpstr>
      <vt:lpstr>Konieczne do zapoznania się</vt:lpstr>
      <vt:lpstr>Konieczne do zapoznania się</vt:lpstr>
      <vt:lpstr>Wydatek niemożliwy do rozliczenia </vt:lpstr>
      <vt:lpstr>Wsparcie podstawowej opieki zdrowotnej (POZ)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Poznański Dariusz</cp:lastModifiedBy>
  <cp:revision>156</cp:revision>
  <dcterms:created xsi:type="dcterms:W3CDTF">2022-06-22T09:40:44Z</dcterms:created>
  <dcterms:modified xsi:type="dcterms:W3CDTF">2025-11-13T10:53:31Z</dcterms:modified>
</cp:coreProperties>
</file>