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378" r:id="rId3"/>
    <p:sldId id="388" r:id="rId4"/>
    <p:sldId id="389" r:id="rId5"/>
    <p:sldId id="401" r:id="rId6"/>
    <p:sldId id="390" r:id="rId7"/>
    <p:sldId id="402" r:id="rId8"/>
    <p:sldId id="394" r:id="rId9"/>
    <p:sldId id="407" r:id="rId10"/>
    <p:sldId id="393" r:id="rId11"/>
    <p:sldId id="391" r:id="rId12"/>
    <p:sldId id="381" r:id="rId13"/>
    <p:sldId id="382" r:id="rId14"/>
    <p:sldId id="395" r:id="rId15"/>
    <p:sldId id="396" r:id="rId16"/>
    <p:sldId id="397" r:id="rId17"/>
    <p:sldId id="400" r:id="rId18"/>
    <p:sldId id="403" r:id="rId19"/>
    <p:sldId id="405" r:id="rId20"/>
    <p:sldId id="406" r:id="rId21"/>
    <p:sldId id="404" r:id="rId22"/>
    <p:sldId id="383" r:id="rId23"/>
    <p:sldId id="384" r:id="rId24"/>
    <p:sldId id="260" r:id="rId2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4536DF-080B-02C3-69B7-4DB5CAC70CD3}" name="Iwanicka-Michałowicz Małgorzata" initials="MI" userId="S::m.iwanicka@mz.gov.pl::2009f738-2ea1-4a35-b830-46cd2c63487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Nowotka Izabela" initials="NI" lastIdx="1" clrIdx="1">
    <p:extLst>
      <p:ext uri="{19B8F6BF-5375-455C-9EA6-DF929625EA0E}">
        <p15:presenceInfo xmlns:p15="http://schemas.microsoft.com/office/powerpoint/2012/main" userId="S::Izabela.Nowotka@nfz.gov.pl::7cd7b5d1-45a5-4181-9f98-b63602ebd2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howGuides="1">
      <p:cViewPr varScale="1">
        <p:scale>
          <a:sx n="103" d="100"/>
          <a:sy n="103" d="100"/>
        </p:scale>
        <p:origin x="1350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29.10.2025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08.04.2025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08.04.2025</a:t>
            </a:r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08.04.2025</a:t>
            </a:r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eniks.nfz.gov.pl/index.php/zalecenia-grantodawcy-2/" TargetMode="External"/><Relationship Id="rId2" Type="http://schemas.openxmlformats.org/officeDocument/2006/relationships/hyperlink" Target="https://feniks.nfz.gov.pl/index.php/prezentacje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feniks.nfz.gov.pl/index.php/faq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feniks.nfz.gov.pl/index.php/zalecenia-grantodawcy-2/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655" y="3131765"/>
            <a:ext cx="8208501" cy="164571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Spotkanie okresowe z Grantobiorcami projektu „Wsparcie podstawowej opieki zdrowotnej (POZ)”</a:t>
            </a:r>
            <a:br>
              <a:rPr lang="pl-PL" dirty="0"/>
            </a:br>
            <a:br>
              <a:rPr lang="pl-PL" dirty="0"/>
            </a:br>
            <a:r>
              <a:rPr lang="pl-PL" sz="1600" dirty="0"/>
              <a:t>29.10.2025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88C538-A7D7-4B02-977A-623A4D30C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Działania </a:t>
            </a:r>
            <a:r>
              <a:rPr lang="pl-PL" dirty="0" err="1"/>
              <a:t>grantobiorcy</a:t>
            </a:r>
            <a:r>
              <a:rPr lang="pl-PL" dirty="0"/>
              <a:t> wpływające na wydłużenie czasu otrzymania zaliczki.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1EA153-FD90-4AF8-B5FB-F5A868128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6" y="1979837"/>
            <a:ext cx="8928511" cy="4680002"/>
          </a:xfrm>
        </p:spPr>
        <p:txBody>
          <a:bodyPr/>
          <a:lstStyle/>
          <a:p>
            <a:r>
              <a:rPr lang="pl-PL" dirty="0"/>
              <a:t>Wniosek o zaliczkę musi być poprawny:</a:t>
            </a:r>
          </a:p>
          <a:p>
            <a:pPr lvl="1"/>
            <a:r>
              <a:rPr lang="pl-PL" dirty="0"/>
              <a:t>Szczególnie proszę zwrócić uwagę na:</a:t>
            </a:r>
          </a:p>
          <a:p>
            <a:pPr lvl="2"/>
            <a:r>
              <a:rPr lang="pl-PL" dirty="0"/>
              <a:t>Nazwę podmiotu </a:t>
            </a:r>
            <a:r>
              <a:rPr lang="pl-PL" dirty="0" err="1"/>
              <a:t>Grantobiorcy</a:t>
            </a:r>
            <a:r>
              <a:rPr lang="pl-PL" dirty="0"/>
              <a:t>,</a:t>
            </a:r>
          </a:p>
          <a:p>
            <a:pPr lvl="2"/>
            <a:r>
              <a:rPr lang="pl-PL" dirty="0"/>
              <a:t>Oznaczenie numeru wniosku,</a:t>
            </a:r>
          </a:p>
          <a:p>
            <a:pPr lvl="2"/>
            <a:r>
              <a:rPr lang="pl-PL" dirty="0"/>
              <a:t>Zaznaczenie „zaliczki” oraz okresu na jaki wydatki mają być dokonane,</a:t>
            </a:r>
          </a:p>
          <a:p>
            <a:pPr lvl="2"/>
            <a:r>
              <a:rPr lang="pl-PL" dirty="0"/>
              <a:t>Poprawne oznaczenie kwoty zaliczki,</a:t>
            </a:r>
          </a:p>
          <a:p>
            <a:pPr lvl="2"/>
            <a:r>
              <a:rPr lang="pl-PL" dirty="0"/>
              <a:t>Podpisanie dokumentu przez osobę upoważnioną do reprezentowania podmiotu.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35FFF8-EEAE-4FB9-AEEB-579FC6CE1A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163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6E16F5-9F4A-402E-8FD7-FEFF3EDEE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Działania NFZ dla grantobiorców, którzy nie rozliczali jeszcze żadnych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7711F1-E6BE-498D-9D5B-21E198D25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Szkolenie z poprawności przygotowania dokumentów rozliczeniowych:</a:t>
            </a:r>
          </a:p>
          <a:p>
            <a:pPr lvl="1"/>
            <a:r>
              <a:rPr lang="pl-PL" dirty="0"/>
              <a:t>Szkolenie online w styczniu oraz marcu 2026 r. </a:t>
            </a:r>
          </a:p>
          <a:p>
            <a:pPr lvl="1"/>
            <a:r>
              <a:rPr lang="pl-PL" dirty="0"/>
              <a:t>Szkolenie e-learningowe</a:t>
            </a:r>
          </a:p>
          <a:p>
            <a:r>
              <a:rPr lang="pl-PL" dirty="0"/>
              <a:t>Co powinien grantobiorca?</a:t>
            </a:r>
          </a:p>
          <a:p>
            <a:pPr lvl="1"/>
            <a:r>
              <a:rPr lang="pl-PL" dirty="0"/>
              <a:t>Zapoznać się w sposób zupełny i kompleksowy z całym materiałem szkoleniowym.</a:t>
            </a:r>
          </a:p>
          <a:p>
            <a:pPr lvl="1"/>
            <a:r>
              <a:rPr lang="pl-PL" dirty="0"/>
              <a:t>Wdrożyć wymogi stawiane przez NFZ w ramach przygotowania dokumentów rozliczeniowych.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F467B1D-8E77-49C9-858C-4F8A1B016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8562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8F578C-C0AF-4206-97DA-3E848655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Materiały pomocnicze dla </a:t>
            </a:r>
            <a:r>
              <a:rPr lang="pl-PL" dirty="0" err="1"/>
              <a:t>Grantobiorców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FBFB35-CB39-4A3E-B385-88F4CCB99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https://feniks.nfz.gov.pl/index.php/prezentacje/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 - prezentacje z </a:t>
            </a:r>
            <a:r>
              <a:rPr lang="pl-PL" dirty="0" err="1"/>
              <a:t>webinarów</a:t>
            </a:r>
            <a:endParaRPr lang="pl-PL" dirty="0"/>
          </a:p>
          <a:p>
            <a:endParaRPr lang="pl-PL" dirty="0"/>
          </a:p>
          <a:p>
            <a:r>
              <a:rPr lang="pl-PL" dirty="0">
                <a:hlinkClick r:id="rId3"/>
              </a:rPr>
              <a:t>https://feniks.nfz.gov.pl/index.php/zalecenia-grantodawcy-2/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- zalecenia z wzorami dokumentów, plus przykłady wypełnienia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>
                <a:hlinkClick r:id="rId4"/>
              </a:rPr>
              <a:t>https://feniks.nfz.gov.pl/index.php/faq/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- odpowiedzi na najczęściej zadawane pytania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C428B8E-5473-4378-84DE-F95C0EC9A3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180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5BDC56-0540-4DC4-8EDE-40F0B22F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Wzory dokumentów (w tym przykładowo wypełnione) </a:t>
            </a:r>
            <a:r>
              <a:rPr lang="pl-PL" dirty="0">
                <a:hlinkClick r:id="rId2"/>
              </a:rPr>
              <a:t>https://feniks.nfz.gov.pl/index.php/zalecenia-grantodawcy-2/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5E20D55-490B-4814-86BF-D9B723A1AE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CFBF11C-7E75-4711-AE82-CCA3ECD69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94" y="2514538"/>
            <a:ext cx="8927806" cy="459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40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1CD81-F04C-408A-B57A-732953F71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Najczęstsze błędy w trakcie wydatkowania środków	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5610C8-32FF-4420-AF1F-1E9B3DC74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BEZWZGLĘDNY ZAKAZ pożyczania środków pochodzących z projektu:</a:t>
            </a:r>
          </a:p>
          <a:p>
            <a:pPr lvl="1"/>
            <a:r>
              <a:rPr lang="pl-PL" dirty="0"/>
              <a:t>Zaliczki były przekazywane na inne cele niż związane z realizacją zadań projektowych,</a:t>
            </a:r>
          </a:p>
          <a:p>
            <a:pPr lvl="1"/>
            <a:r>
              <a:rPr lang="pl-PL" dirty="0"/>
              <a:t>Wartości zaliczek były przekazywane na lokatę,</a:t>
            </a:r>
          </a:p>
          <a:p>
            <a:pPr lvl="1"/>
            <a:r>
              <a:rPr lang="pl-PL" dirty="0"/>
              <a:t>Część środków z zaliczki była przekazywana rodzinie, wykorzystywana do zapłaty za rachunki, wynagrodzenia itp.</a:t>
            </a:r>
          </a:p>
          <a:p>
            <a:r>
              <a:rPr lang="pl-PL" dirty="0"/>
              <a:t>Jakie skutki?</a:t>
            </a:r>
          </a:p>
          <a:p>
            <a:pPr lvl="1"/>
            <a:r>
              <a:rPr lang="pl-PL" dirty="0"/>
              <a:t>NFZ wezwie do zwrotu środków wraz z odsetkami jak od zaległości podatkowej liczonymi od dnia przekazania grantu,</a:t>
            </a:r>
          </a:p>
          <a:p>
            <a:pPr lvl="1"/>
            <a:r>
              <a:rPr lang="pl-PL" dirty="0"/>
              <a:t>Rozwiązanie umów o powierzenie grantu – wyjątkowo.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3303A24-75BE-4DB8-A357-6986FC18E7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0239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0A0CAA-5FE7-440D-A93C-28CC1429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Najczęstsze błędy w trakcie wydatkowania środków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D5C238-5A62-4FEE-BA00-73641478A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Naruszenie zasady konkurencyjności:</a:t>
            </a:r>
          </a:p>
          <a:p>
            <a:pPr lvl="1"/>
            <a:r>
              <a:rPr lang="pl-PL" dirty="0"/>
              <a:t>Wydatki należy planować w taki sposób i badać zachowanie:</a:t>
            </a:r>
          </a:p>
          <a:p>
            <a:pPr lvl="2"/>
            <a:r>
              <a:rPr lang="pl-PL" dirty="0"/>
              <a:t>Tożsamości podmiotowej</a:t>
            </a:r>
          </a:p>
          <a:p>
            <a:pPr lvl="2"/>
            <a:r>
              <a:rPr lang="pl-PL" dirty="0"/>
              <a:t>Tożsamości czasowej </a:t>
            </a:r>
          </a:p>
          <a:p>
            <a:pPr lvl="2"/>
            <a:r>
              <a:rPr lang="pl-PL" dirty="0"/>
              <a:t>Tożsamości przedmiotowej</a:t>
            </a:r>
          </a:p>
          <a:p>
            <a:r>
              <a:rPr lang="pl-PL" dirty="0"/>
              <a:t>Z praktyki:</a:t>
            </a:r>
          </a:p>
          <a:p>
            <a:pPr lvl="1"/>
            <a:r>
              <a:rPr lang="pl-PL" dirty="0"/>
              <a:t>Każdy sprzęt medyczny powinien być objęty jednym zamówieniem, może być realizowanym w częściach.</a:t>
            </a:r>
          </a:p>
          <a:p>
            <a:pPr lvl="1"/>
            <a:r>
              <a:rPr lang="pl-PL" dirty="0"/>
              <a:t>Suma wydatków powyżej 80 tys. zł netto oznacza konieczność stosowania tej zasady.</a:t>
            </a:r>
          </a:p>
          <a:p>
            <a:r>
              <a:rPr lang="pl-PL" dirty="0"/>
              <a:t>Skutek:</a:t>
            </a:r>
          </a:p>
          <a:p>
            <a:pPr lvl="1"/>
            <a:r>
              <a:rPr lang="pl-PL" dirty="0"/>
              <a:t>Wydatek uznany za dokonany z naruszeniem zasady konkurencyjności zostanie uznany za niekwalifikowalny.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E603BB-37C0-46ED-97DA-3F036E95E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1160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34D4CD-84A9-4DC8-A10D-1CAA42D1E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konkurencyjności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BCDB8E-4722-4AC5-9751-3B31F1D99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>
            <a:normAutofit/>
          </a:bodyPr>
          <a:lstStyle/>
          <a:p>
            <a:r>
              <a:rPr lang="pl-PL" dirty="0"/>
              <a:t>Zasada konkurencyjności jest obowiązkowa do stosowania w zamówieniach powyżej 80 tys. zł netto:</a:t>
            </a:r>
          </a:p>
          <a:p>
            <a:pPr lvl="1"/>
            <a:r>
              <a:rPr lang="pl-PL" dirty="0"/>
              <a:t>Wypracowanie kryteriów wyboru sprzętu,</a:t>
            </a:r>
          </a:p>
          <a:p>
            <a:pPr lvl="1"/>
            <a:r>
              <a:rPr lang="pl-PL" dirty="0"/>
              <a:t>Zebranie ofert – które spełniają te kryteria,</a:t>
            </a:r>
          </a:p>
          <a:p>
            <a:pPr lvl="1"/>
            <a:r>
              <a:rPr lang="pl-PL" dirty="0"/>
              <a:t>Ocena ofert pod względem wykazania spełnienia kryteriów,</a:t>
            </a:r>
          </a:p>
          <a:p>
            <a:pPr lvl="1"/>
            <a:r>
              <a:rPr lang="pl-PL" dirty="0"/>
              <a:t>Wybór oferty najkorzystniejszej,</a:t>
            </a:r>
          </a:p>
          <a:p>
            <a:pPr lvl="1"/>
            <a:r>
              <a:rPr lang="pl-PL" dirty="0"/>
              <a:t>Posiadanie co najmniej 2-óch ofert pozwalających na wybranie oferty najkorzystniejszej  - zapewnienie konkurencji,</a:t>
            </a:r>
          </a:p>
          <a:p>
            <a:pPr lvl="1"/>
            <a:r>
              <a:rPr lang="pl-PL" dirty="0"/>
              <a:t>Posiadanie udokumentowanego przebiegu procesu.</a:t>
            </a:r>
          </a:p>
          <a:p>
            <a:r>
              <a:rPr lang="pl-PL" dirty="0"/>
              <a:t>Zachowanie zasady konkurencyjności to obowiązek </a:t>
            </a:r>
            <a:r>
              <a:rPr lang="pl-PL" dirty="0" err="1"/>
              <a:t>grantobiorcy</a:t>
            </a:r>
            <a:r>
              <a:rPr lang="pl-PL" dirty="0"/>
              <a:t>.</a:t>
            </a:r>
          </a:p>
          <a:p>
            <a:r>
              <a:rPr lang="pl-PL" dirty="0"/>
              <a:t>Co rekomendujemy?</a:t>
            </a:r>
          </a:p>
          <a:p>
            <a:pPr lvl="1"/>
            <a:r>
              <a:rPr lang="pl-PL" dirty="0"/>
              <a:t>Dokładną weryfikację zachowania tożsamości oraz stosowania tej zasady w sytuacji posiadania wątpliwości, lub gdy wartość wydatków jest na progu zachowania tejże zasady.</a:t>
            </a:r>
          </a:p>
          <a:p>
            <a:pPr lvl="1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1AB3CF-140C-4A44-BEF7-B8CEF8AF8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0484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D3CBAE-C346-405B-B501-7C32F9004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należy poprawnie liczyć wartość zamówienia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D600FA-B725-445E-9EFF-82E028BD8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Należy oceniać wartość wydatków w danej kategorii – wszystkich łącznie wskazanych w HRP.</a:t>
            </a:r>
          </a:p>
          <a:p>
            <a:r>
              <a:rPr lang="pl-PL" dirty="0"/>
              <a:t>Stawki podatku VAT są różne!</a:t>
            </a:r>
          </a:p>
          <a:p>
            <a:r>
              <a:rPr lang="pl-PL" dirty="0"/>
              <a:t>Najczęstsze błędy:</a:t>
            </a:r>
          </a:p>
          <a:p>
            <a:pPr lvl="1"/>
            <a:r>
              <a:rPr lang="pl-PL" dirty="0"/>
              <a:t>Brak weryfikacji stawek VAT</a:t>
            </a:r>
          </a:p>
          <a:p>
            <a:pPr lvl="1"/>
            <a:r>
              <a:rPr lang="pl-PL" dirty="0"/>
              <a:t>Łączenie wartości nie zamówienia lecz poszczególnej pozycji</a:t>
            </a:r>
          </a:p>
          <a:p>
            <a:pPr lvl="1"/>
            <a:r>
              <a:rPr lang="pl-PL" dirty="0"/>
              <a:t>Dzielenia zamówienia by ominąć zasadę konkurencyjności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D14B51-D165-4D20-B0A2-88DC14F4CB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8471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A3F5C0-B956-4994-B2FD-01362555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Obowiązek </a:t>
            </a:r>
            <a:r>
              <a:rPr lang="pl-PL" dirty="0" err="1"/>
              <a:t>grantobiorcy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7E32CA-D8C8-453A-B970-F63FD9BE0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Grantobiorca ma obowiązek zgłaszać każdy problem w realizacji przedsięwzięcia:</a:t>
            </a:r>
          </a:p>
          <a:p>
            <a:pPr lvl="1"/>
            <a:r>
              <a:rPr lang="pl-PL" dirty="0"/>
              <a:t>Niezwłocznie</a:t>
            </a:r>
          </a:p>
          <a:p>
            <a:r>
              <a:rPr lang="pl-PL" dirty="0"/>
              <a:t>Zgłoszenie problemu pozwoli uniknąć uznania przewlekłości w realizacji przedsięwzięcia</a:t>
            </a:r>
          </a:p>
          <a:p>
            <a:pPr lvl="1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3BF567-1298-4761-A5C4-1652C34B7D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4528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6A031E-998A-47F8-9981-D8AB82B13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Okresy sprawozdawcze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D7C233-501C-4368-9DD2-81BDD2FB4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Okresy sprawozdawcze powinny mieć charakter ciągły:</a:t>
            </a:r>
          </a:p>
          <a:p>
            <a:pPr lvl="1"/>
            <a:r>
              <a:rPr lang="pl-PL" dirty="0"/>
              <a:t>Początek 1.01.2024 </a:t>
            </a:r>
          </a:p>
          <a:p>
            <a:pPr lvl="1"/>
            <a:r>
              <a:rPr lang="pl-PL" dirty="0"/>
              <a:t>Następują po sobie</a:t>
            </a:r>
          </a:p>
          <a:p>
            <a:pPr lvl="1"/>
            <a:r>
              <a:rPr lang="pl-PL" dirty="0"/>
              <a:t>Nie może być przerw pomiędzy kolejnymi okresami</a:t>
            </a:r>
          </a:p>
          <a:p>
            <a:r>
              <a:rPr lang="pl-PL" dirty="0"/>
              <a:t>Przykład:</a:t>
            </a:r>
          </a:p>
          <a:p>
            <a:pPr lvl="1"/>
            <a:r>
              <a:rPr lang="pl-PL" dirty="0"/>
              <a:t>1 sprawozdanie miało daty 01.01.2024 - 30.06.2025.</a:t>
            </a:r>
          </a:p>
          <a:p>
            <a:pPr lvl="1"/>
            <a:r>
              <a:rPr lang="pl-PL" dirty="0"/>
              <a:t>Kolejne sprawozdanie nr 2 zaczyna się z datą 1.07.2025</a:t>
            </a:r>
          </a:p>
          <a:p>
            <a:pPr marL="503971" lvl="1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C75BC14-41AB-4FA3-AEB9-1FA029470B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2362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24A9C6-4A23-4C01-B29B-2E505A9F1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Postęp realizacji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D5AC32-81D3-438D-AD98-A7C17C839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07629"/>
            <a:ext cx="8640382" cy="475221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 30.09.2025 r. zostało złożone rozliczenie ponad 209 mln zł – wydatki grantobiorców dokonywane z otrzymanych zaliczek oraz refundacji rozliczonych.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Do 31.10.2025 r. Oddziały Wojewódzkie NFZ rozliczają kolejne wydatki grantobiorców dokonane do 30.09.2025 r. i wykazane do rozliczenia w ramach refundacji.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Do 15.12.2025 r. Funduszu przedstawi do rozliczenia kolejne wydatki grantobiorców dokonane do 31.10.2025 r. i rozliczane w formie refundacji.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Jeżeli osiągniemy poziom </a:t>
            </a:r>
            <a:r>
              <a:rPr lang="pl-PL" sz="2000" b="1" dirty="0">
                <a:latin typeface="Calibri" panose="020F0502020204030204" pitchFamily="34" charset="0"/>
              </a:rPr>
              <a:t>37 mln zł</a:t>
            </a:r>
            <a:r>
              <a:rPr lang="pl-PL" sz="2000" dirty="0">
                <a:latin typeface="Calibri" panose="020F0502020204030204" pitchFamily="34" charset="0"/>
              </a:rPr>
              <a:t> możemy zawnioskować o otrzymanie kolejnej zaliczki.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2000" dirty="0">
                <a:latin typeface="Calibri" panose="020F0502020204030204" pitchFamily="34" charset="0"/>
              </a:rPr>
              <a:t>Kolejna zaliczka będzie dedykowana zarówno na wypłatę zaliczek dla grantobiorców, jak i zapłatę refundacyjną. </a:t>
            </a:r>
            <a:endParaRPr lang="pl-PL" sz="20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FFAE89F-07DE-497A-8300-98968BEDFD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1387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C6164C-2F12-4A6A-81E7-7E49C7ED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Dokonanie wydatków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2C167-23A7-4D1B-9DA7-8F422A17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/>
          <a:lstStyle/>
          <a:p>
            <a:r>
              <a:rPr lang="pl-PL" dirty="0"/>
              <a:t>Wydatek jest dokonany w dacie zapłaty.</a:t>
            </a:r>
          </a:p>
          <a:p>
            <a:r>
              <a:rPr lang="pl-PL" dirty="0"/>
              <a:t>Przykład na przyszłość:</a:t>
            </a:r>
          </a:p>
          <a:p>
            <a:pPr lvl="1"/>
            <a:r>
              <a:rPr lang="pl-PL" dirty="0"/>
              <a:t>Grantobiorca pobierze zaliczkę w styczniu</a:t>
            </a:r>
          </a:p>
          <a:p>
            <a:pPr lvl="1"/>
            <a:r>
              <a:rPr lang="pl-PL" dirty="0"/>
              <a:t>Okres wydatków z zaliczki 01-03.2026 r.</a:t>
            </a:r>
          </a:p>
          <a:p>
            <a:pPr lvl="1"/>
            <a:r>
              <a:rPr lang="pl-PL" dirty="0"/>
              <a:t>Ostatni dzień płatności – obciążenia rachunku bankowego to 31.03.2026 r.</a:t>
            </a:r>
          </a:p>
          <a:p>
            <a:pPr lvl="2"/>
            <a:r>
              <a:rPr lang="pl-PL" dirty="0"/>
              <a:t>Uwaga – data zlecenia przelewu nie determinuje zachowania daty.</a:t>
            </a:r>
          </a:p>
          <a:p>
            <a:r>
              <a:rPr lang="pl-PL" dirty="0"/>
              <a:t>Grantobiorca ma obowiązek dokonać wydatków w okresie sprawozdawczym.</a:t>
            </a:r>
          </a:p>
          <a:p>
            <a:r>
              <a:rPr lang="pl-PL" dirty="0"/>
              <a:t>Po okresie sprawozdawczym nie można dokonać przelewu bankowego za faktury, niewykorzystane środki podlegają zwrotowi do NFZ.</a:t>
            </a:r>
          </a:p>
          <a:p>
            <a:r>
              <a:rPr lang="pl-PL" dirty="0"/>
              <a:t>Zapłata po terminie uniemożliwia rozliczenie wydatku.</a:t>
            </a:r>
          </a:p>
          <a:p>
            <a:pPr lvl="2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75991F-FDCB-42E3-B2CA-9B43F69851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4377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3FA6BA-A621-423A-A8D1-F1F8AAA9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Powtarzalność błędów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747290-1FFA-4323-9042-998CE17E5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Braki formalne dokumentów – brak dokumentów,</a:t>
            </a:r>
          </a:p>
          <a:p>
            <a:r>
              <a:rPr lang="pl-PL" dirty="0"/>
              <a:t>Dokumenty sprawozdawcze niezupełne:</a:t>
            </a:r>
          </a:p>
          <a:p>
            <a:pPr lvl="1"/>
            <a:r>
              <a:rPr lang="pl-PL" dirty="0"/>
              <a:t>Brak uzupełnienia wszystkich pól, kolumn</a:t>
            </a:r>
          </a:p>
          <a:p>
            <a:pPr lvl="1"/>
            <a:r>
              <a:rPr lang="pl-PL" dirty="0"/>
              <a:t>Błędnie spisane informacje z faktur</a:t>
            </a:r>
          </a:p>
          <a:p>
            <a:pPr lvl="1"/>
            <a:r>
              <a:rPr lang="pl-PL" dirty="0"/>
              <a:t>Błędne daty podpisów dokumentów lub ich brak</a:t>
            </a:r>
          </a:p>
          <a:p>
            <a:r>
              <a:rPr lang="pl-PL" dirty="0"/>
              <a:t>Opisy na fakturze VAT muszą:</a:t>
            </a:r>
          </a:p>
          <a:p>
            <a:pPr lvl="1"/>
            <a:r>
              <a:rPr lang="pl-PL" dirty="0"/>
              <a:t>Być czytelne i na trwałe związane z dokumentem</a:t>
            </a:r>
          </a:p>
          <a:p>
            <a:pPr lvl="1"/>
            <a:r>
              <a:rPr lang="pl-PL" dirty="0"/>
              <a:t>Nie należy stosować naklejek ani doszywać opisów!</a:t>
            </a:r>
          </a:p>
          <a:p>
            <a:pPr lvl="1"/>
            <a:r>
              <a:rPr lang="pl-PL" dirty="0"/>
              <a:t>Oznaczać konkretny projekt i konkretną umowę</a:t>
            </a:r>
          </a:p>
          <a:p>
            <a:r>
              <a:rPr lang="pl-PL" dirty="0"/>
              <a:t>Każda korekta musi być oznaczona datą jej dokonania i podpisem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DA1C372-5029-4F18-BC8B-DF8F4CF130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64459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2DF1FF-6980-4CA3-AB3A-C98456AA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Przyczyny opóźnień po stronie </a:t>
            </a:r>
            <a:r>
              <a:rPr lang="pl-PL" dirty="0" err="1"/>
              <a:t>grantobiorców</a:t>
            </a:r>
            <a:r>
              <a:rPr lang="pl-PL" dirty="0"/>
              <a:t> - przykłady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3EDB25-3A01-4A54-9F18-2FFCB6C19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Zakup nie został dokonany zgodnie z procedurami zamówień (np. brak rozeznania rynku, nie przeprowadzono lub nieprawidłowo przeprowadzono przetarg, brak ofert itd.)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Brak dokumentacji potwierdzającej przeprowadzenie procedury zakupowej – grantobiorca deklaruje że informacje pozyskał ustnie/telefonicznie lub dokumentacja uległa zagubieniu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Rozeznanie rynku robione dopiero po wezwaniu do braków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Dokonanie zakupu bez zgody OW na zmianę w HRP, w sytuacji w której taka zgoda była wymagana)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Podejrzenie fałszowania dokumentów – przykłady podmiany umowy z wykonawcą robót budowlanych na inny dokument, co budzi poważne wątpliwości co do prawidłowości dokumentacji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F4CD337-9F73-4A7C-A8B3-223FE5AC9E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1916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13367B-42EF-4340-8972-29B332940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Przyczyny opóźnień po stronie </a:t>
            </a:r>
            <a:r>
              <a:rPr lang="pl-PL" dirty="0" err="1"/>
              <a:t>grantobiorców</a:t>
            </a:r>
            <a:r>
              <a:rPr lang="pl-PL" dirty="0"/>
              <a:t> - przykłady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E86A3E-9C34-4604-84B8-EBCEE6DD0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Brak ujęcia faktur w sprawozdaniach – błędne przypisanie pozycji sprawozdania do plików z dokumentami lub brak sumowania dla poszczególnych kategorii</a:t>
            </a: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Załączanie kopii nieczytelnych dowodów księgowych – wielokrotne wezwania o poprawę dokumentacji w tej kwestii, mimo wcześniejszych uwag</a:t>
            </a: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Rozliczanie sprawozdań w kategorii budowlanej, które zawierają zakup przedmiotów niezgodnych z zakresem robót, takich jak krzesła biurowe czy szafy</a:t>
            </a: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Przedkładanie dokumentów rozliczeniowych robót budowlanych – dotyczących prac na zewnątrz budynków, które nie mają związku z projektem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Błędy w opisach dowodów księgowych – np. wskazanie, że dowód dotyczy zakupu sprzętu medycznego, podczas gdy faktycznie dotyczy zakresu nieobjętego grantem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Nieprawidłowe opisy plików z dokumentami – częste powielanie tych samych dokumentów, co utrudnia ich porządkowanie i porównanie.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C7F2626-D90D-46CB-BE14-C4E3A419AB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2091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Wsparcie podstawowej opieki zdrowotnej (POZ)</a:t>
            </a:r>
          </a:p>
        </p:txBody>
      </p:sp>
      <p:pic>
        <p:nvPicPr>
          <p:cNvPr id="11" name="Symbol zastępczy obrazu 10">
            <a:extLst>
              <a:ext uri="{FF2B5EF4-FFF2-40B4-BE49-F238E27FC236}">
                <a16:creationId xmlns:a16="http://schemas.microsoft.com/office/drawing/2014/main" id="{97809A75-83C9-4DC1-AA7D-D3DA52D1318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87" b="18587"/>
          <a:stretch>
            <a:fillRect/>
          </a:stretch>
        </p:blipFill>
        <p:spPr>
          <a:xfrm>
            <a:off x="1025524" y="0"/>
            <a:ext cx="8640763" cy="5221288"/>
          </a:xfr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8CA8CFC-8CBA-42BE-ACFA-8A81630222C1}"/>
              </a:ext>
            </a:extLst>
          </p:cNvPr>
          <p:cNvSpPr txBox="1"/>
          <p:nvPr/>
        </p:nvSpPr>
        <p:spPr>
          <a:xfrm>
            <a:off x="2673350" y="3307834"/>
            <a:ext cx="5346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710B546-0C83-4B32-88BF-A83232B23D9F}"/>
              </a:ext>
            </a:extLst>
          </p:cNvPr>
          <p:cNvSpPr txBox="1"/>
          <p:nvPr/>
        </p:nvSpPr>
        <p:spPr>
          <a:xfrm>
            <a:off x="1889522" y="2087424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A453DC-DB5D-470F-BD30-8F0D9195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Kolejne działania – najbliższe miesiące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826C36-8470-43B5-9A02-7C97A8CD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/>
          <a:lstStyle/>
          <a:p>
            <a:r>
              <a:rPr lang="pl-PL" dirty="0"/>
              <a:t>Grantobiorcy - POZ:</a:t>
            </a:r>
          </a:p>
          <a:p>
            <a:pPr lvl="1"/>
            <a:r>
              <a:rPr lang="pl-PL" dirty="0"/>
              <a:t>Dokładne przeanalizowanie obecnych zapisów HRP i HP oraz dostosowanie do nw. terminów:</a:t>
            </a:r>
          </a:p>
          <a:p>
            <a:pPr lvl="2"/>
            <a:r>
              <a:rPr lang="pl-PL" dirty="0"/>
              <a:t>Wydatki z refundacji – mogą pozostać bez zmian</a:t>
            </a:r>
          </a:p>
          <a:p>
            <a:pPr lvl="2"/>
            <a:r>
              <a:rPr lang="pl-PL" dirty="0"/>
              <a:t>Wnioskowanie o zaliczka (HP) na IV kwartał 2025 r.</a:t>
            </a:r>
          </a:p>
          <a:p>
            <a:pPr lvl="2"/>
            <a:r>
              <a:rPr lang="pl-PL" dirty="0"/>
              <a:t>Wydatki z otrzymanej zaliczki I kwartał 2026 r. </a:t>
            </a:r>
          </a:p>
          <a:p>
            <a:pPr lvl="1"/>
            <a:r>
              <a:rPr lang="pl-PL" dirty="0"/>
              <a:t>Jeżeli zachodzi potrzeba aneksowania umowy – składanie wniosków o aneks umowy wraz z aktualnymi HRP i HP.</a:t>
            </a:r>
          </a:p>
          <a:p>
            <a:r>
              <a:rPr lang="pl-PL" dirty="0"/>
              <a:t>Grantodawca – NFZ:</a:t>
            </a:r>
          </a:p>
          <a:p>
            <a:pPr lvl="1"/>
            <a:r>
              <a:rPr lang="pl-PL" dirty="0"/>
              <a:t>Rozliczanie wydatków refundacyjnych</a:t>
            </a:r>
          </a:p>
          <a:p>
            <a:pPr lvl="1"/>
            <a:r>
              <a:rPr lang="pl-PL" dirty="0"/>
              <a:t>Analiza możliwości zmian w umowach – aneksowanie umów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2A29B5-D524-48EA-90F6-E288C8FD8E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46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3FE978-75B7-454A-9AA8-3F8400A2F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należy wnioskować o aneks?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2D1B31-66CA-4ADC-A0E2-950096223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Zmiana HRP:</a:t>
            </a:r>
          </a:p>
          <a:p>
            <a:pPr lvl="1"/>
            <a:r>
              <a:rPr lang="pl-PL" dirty="0"/>
              <a:t>Dodanie nowego sprzętu – ponad zakres zaplanowany</a:t>
            </a:r>
          </a:p>
          <a:p>
            <a:pPr lvl="1"/>
            <a:r>
              <a:rPr lang="pl-PL" dirty="0"/>
              <a:t>Dodanie większej ilości sprzętu</a:t>
            </a:r>
          </a:p>
          <a:p>
            <a:pPr lvl="1"/>
            <a:r>
              <a:rPr lang="pl-PL" dirty="0"/>
              <a:t>Usunięcie sprzętu/zakresu prac budowlanych</a:t>
            </a:r>
          </a:p>
          <a:p>
            <a:pPr lvl="1"/>
            <a:r>
              <a:rPr lang="pl-PL" dirty="0"/>
              <a:t>Przesunięcia kosztów pomiędzy zakresami</a:t>
            </a:r>
          </a:p>
          <a:p>
            <a:r>
              <a:rPr lang="pl-PL" dirty="0"/>
              <a:t>Zmiana MUŚ</a:t>
            </a:r>
          </a:p>
          <a:p>
            <a:r>
              <a:rPr lang="pl-PL" dirty="0"/>
              <a:t>Zmiana podmiotowa po stronie świadczeniodawcy:</a:t>
            </a:r>
          </a:p>
          <a:p>
            <a:pPr lvl="1"/>
            <a:r>
              <a:rPr lang="pl-PL" dirty="0"/>
              <a:t>Cesja umowy </a:t>
            </a:r>
          </a:p>
          <a:p>
            <a:pPr lvl="1"/>
            <a:r>
              <a:rPr lang="pl-PL" dirty="0"/>
              <a:t>Przekształcenie podmiotu</a:t>
            </a:r>
          </a:p>
          <a:p>
            <a:pPr marL="0" indent="0">
              <a:buNone/>
            </a:pPr>
            <a:endParaRPr lang="pl-PL" dirty="0"/>
          </a:p>
          <a:p>
            <a:pPr marL="503971" lvl="1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AD6101-E636-4A05-9391-FDF4D10848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082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1A6313-FE12-477D-8C01-1F08AE7E6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MUŚ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49B902-33B6-412B-A82E-898F9C835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724256"/>
          </a:xfrm>
        </p:spPr>
        <p:txBody>
          <a:bodyPr>
            <a:normAutofit/>
          </a:bodyPr>
          <a:lstStyle/>
          <a:p>
            <a:r>
              <a:rPr lang="pl-PL" dirty="0"/>
              <a:t>Zmiana MUŚ jest możliwa o ile:</a:t>
            </a:r>
          </a:p>
          <a:p>
            <a:pPr lvl="1"/>
            <a:r>
              <a:rPr lang="pl-PL" dirty="0"/>
              <a:t>Nie narusza oceny wniosku pod względem kryteriów wyboru grantobiorców,</a:t>
            </a:r>
          </a:p>
          <a:p>
            <a:pPr lvl="1"/>
            <a:r>
              <a:rPr lang="pl-PL" dirty="0"/>
              <a:t>Nie wpływa na osiągnięcie celów realizacji przedsięwzięcia wskazanych w umowie i we wniosku,</a:t>
            </a:r>
          </a:p>
          <a:p>
            <a:pPr lvl="1"/>
            <a:r>
              <a:rPr lang="pl-PL" dirty="0"/>
              <a:t>Zmiana obejmuje tą samą datę co zmiana MUŚ określona w umowie o realizację świadczeń opieki zdrowotnej (umowa podstawowa),</a:t>
            </a:r>
          </a:p>
          <a:p>
            <a:pPr lvl="1"/>
            <a:r>
              <a:rPr lang="pl-PL" dirty="0"/>
              <a:t>Została zgłoszona w dacie właściwej.</a:t>
            </a:r>
          </a:p>
          <a:p>
            <a:r>
              <a:rPr lang="pl-PL" dirty="0"/>
              <a:t>Obowiązki Grantobiorcy:</a:t>
            </a:r>
          </a:p>
          <a:p>
            <a:pPr lvl="1"/>
            <a:r>
              <a:rPr lang="pl-PL" dirty="0"/>
              <a:t>Złożyć wniosek od NFZ o zamiarze zmiany MUŚ </a:t>
            </a:r>
            <a:r>
              <a:rPr lang="pl-PL" b="1" dirty="0"/>
              <a:t>na 30 dni przed dokonaniem tej zamiany. </a:t>
            </a:r>
          </a:p>
          <a:p>
            <a:pPr lvl="1"/>
            <a:r>
              <a:rPr lang="pl-PL" dirty="0"/>
              <a:t>Do czasu podpisania aneksu otrzymana zaliczka nie może obejmować wydatków dla nowego MUŚ.</a:t>
            </a:r>
          </a:p>
          <a:p>
            <a:r>
              <a:rPr lang="pl-PL" dirty="0"/>
              <a:t>Obowiązki Grantodawcy – NFZ</a:t>
            </a:r>
          </a:p>
          <a:p>
            <a:pPr lvl="1"/>
            <a:r>
              <a:rPr lang="pl-PL" dirty="0"/>
              <a:t>Dokładnie zweryfikować ww. przesłanki oraz zakres otrzymanego i wykorzystanego grantu.</a:t>
            </a:r>
          </a:p>
          <a:p>
            <a:pPr lvl="1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E6A9E4-F587-4659-9E5F-B9122B6DD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269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E46E7F-DA1D-408E-B87F-EB83EFDCE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nie wymagająca aneksu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11D3BA-3FAC-4FD1-A97B-43D38081C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Przesunięcie wydatków pomiędzy kwartałami</a:t>
            </a:r>
          </a:p>
          <a:p>
            <a:r>
              <a:rPr lang="pl-PL" dirty="0"/>
              <a:t>Zmiana wartości wydatków bez zmiany sumy wydatków w zakresie rzeczowym</a:t>
            </a:r>
          </a:p>
          <a:p>
            <a:r>
              <a:rPr lang="pl-PL" dirty="0"/>
              <a:t>Zmiana HP:</a:t>
            </a:r>
          </a:p>
          <a:p>
            <a:pPr lvl="1"/>
            <a:r>
              <a:rPr lang="pl-PL" dirty="0"/>
              <a:t>Wymaga wyłącznie zgody NFZ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664C0A-33AD-482C-9E2F-B372D20180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511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2A646-993A-4673-9FF8-63D4ED2D6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podmiotowa po stronie </a:t>
            </a:r>
            <a:r>
              <a:rPr lang="pl-PL" dirty="0" err="1"/>
              <a:t>grantobiorcy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F02328-2E21-445F-A07F-F6BD79D0F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547589"/>
            <a:ext cx="8640382" cy="5688632"/>
          </a:xfrm>
        </p:spPr>
        <p:txBody>
          <a:bodyPr>
            <a:normAutofit fontScale="92500"/>
          </a:bodyPr>
          <a:lstStyle/>
          <a:p>
            <a:r>
              <a:rPr lang="pl-PL" dirty="0"/>
              <a:t>Cesja umowy o powierzenie grantu jest możliwa o ile:</a:t>
            </a:r>
          </a:p>
          <a:p>
            <a:pPr lvl="1"/>
            <a:r>
              <a:rPr lang="pl-PL" dirty="0"/>
              <a:t>Nie narusza oceny wniosku pod względem kryteriów wyboru grantobiorców,</a:t>
            </a:r>
          </a:p>
          <a:p>
            <a:pPr lvl="1"/>
            <a:r>
              <a:rPr lang="pl-PL" dirty="0"/>
              <a:t>Nie wpływa na osiągnięcie celów realizacji przedsięwzięcia wskazanych w umowie i we wniosku</a:t>
            </a:r>
          </a:p>
          <a:p>
            <a:pPr lvl="1"/>
            <a:r>
              <a:rPr lang="pl-PL" dirty="0"/>
              <a:t>MUŚ, które przejmie umowę:</a:t>
            </a:r>
          </a:p>
          <a:p>
            <a:pPr lvl="2"/>
            <a:r>
              <a:rPr lang="pl-PL" dirty="0"/>
              <a:t>Znajduje się na terenie tej samej gminy</a:t>
            </a:r>
          </a:p>
          <a:p>
            <a:pPr lvl="2"/>
            <a:r>
              <a:rPr lang="pl-PL" dirty="0"/>
              <a:t>MUŚ musi być objęte kontraktem podstawowym z NFZ</a:t>
            </a:r>
          </a:p>
          <a:p>
            <a:pPr lvl="1"/>
            <a:r>
              <a:rPr lang="pl-PL" dirty="0"/>
              <a:t>Zmiana przekracza wartości dofinansowania:</a:t>
            </a:r>
          </a:p>
          <a:p>
            <a:pPr lvl="2"/>
            <a:r>
              <a:rPr lang="pl-PL" dirty="0"/>
              <a:t>Aneksem zostanie zmniejszona kwota dofinansowania podmiotu przejmującego</a:t>
            </a:r>
          </a:p>
          <a:p>
            <a:pPr lvl="2"/>
            <a:r>
              <a:rPr lang="pl-PL" dirty="0"/>
              <a:t>Jeżeli grant zostanie skonsumowany – kwota będzie podlegała zwrotowi wraz odsetkami</a:t>
            </a:r>
          </a:p>
          <a:p>
            <a:pPr lvl="1"/>
            <a:r>
              <a:rPr lang="pl-PL" dirty="0"/>
              <a:t>Grantobiorca poinformował NFZ </a:t>
            </a:r>
            <a:r>
              <a:rPr lang="pl-PL" b="1" dirty="0"/>
              <a:t>na 30 dni przed planowaną </a:t>
            </a:r>
            <a:r>
              <a:rPr lang="pl-PL" dirty="0"/>
              <a:t>datą zmiany.</a:t>
            </a:r>
          </a:p>
          <a:p>
            <a:r>
              <a:rPr lang="pl-PL" dirty="0"/>
              <a:t>Fundusz może nie zgodzić się na zawarcie aneksu.</a:t>
            </a:r>
          </a:p>
          <a:p>
            <a:pPr lvl="3"/>
            <a:endParaRPr lang="pl-PL" dirty="0"/>
          </a:p>
          <a:p>
            <a:pPr lvl="3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CDD6F6-44A0-465E-B0C5-2084E7E704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744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E12F4B-0459-4A12-8F11-45C769B9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Kolejna zaliczka dla </a:t>
            </a:r>
            <a:r>
              <a:rPr lang="pl-PL" dirty="0" err="1"/>
              <a:t>grantobiorcy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C2822-29A5-4079-BAD1-E0C997E12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 otrzymaniu środków z Ministerstwa Zdrowia beneficjent projektu poinformuje grantobiorców o możliwości otrzymania kolejnej transzy środków.</a:t>
            </a:r>
          </a:p>
          <a:p>
            <a:endParaRPr lang="pl-PL" dirty="0"/>
          </a:p>
          <a:p>
            <a:r>
              <a:rPr lang="pl-PL" dirty="0"/>
              <a:t>Co rekomendujemy?</a:t>
            </a:r>
          </a:p>
          <a:p>
            <a:pPr lvl="1"/>
            <a:r>
              <a:rPr lang="pl-PL" dirty="0"/>
              <a:t>Rozpocząć porządkowanie HRP i HP już teraz</a:t>
            </a:r>
          </a:p>
          <a:p>
            <a:pPr lvl="1"/>
            <a:r>
              <a:rPr lang="pl-PL" dirty="0"/>
              <a:t>Zoptymalizować wydatki w taki sposób by ponieść je w okresie sprawozdawczym</a:t>
            </a:r>
          </a:p>
          <a:p>
            <a:pPr lvl="2"/>
            <a:r>
              <a:rPr lang="pl-PL" dirty="0"/>
              <a:t>Wydatek jest rzeczywiście poniesiony kiedy został zapłacony. </a:t>
            </a:r>
          </a:p>
          <a:p>
            <a:pPr lvl="3"/>
            <a:r>
              <a:rPr lang="pl-PL" dirty="0"/>
              <a:t>Data poniesienia wydatku = data zapłaty – data faktycznego obciążenia rachunku bankowego a nie data zlecenia przelewu bankowego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FF69B64-8FFB-4FB3-BE3C-0AE468F2DC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662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E12F4B-0459-4A12-8F11-45C769B9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Zapotrzebowania na środki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C2822-29A5-4079-BAD1-E0C997E12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Zapotrzebowania na środki przekazane w II i III kwartale są w przeważającej większości nieaktualne – z uwagi na rozbieżność z HP</a:t>
            </a:r>
          </a:p>
          <a:p>
            <a:r>
              <a:rPr lang="pl-PL" dirty="0"/>
              <a:t>Należy dokonać aktualizacji zapotrzebowania do właściwego OW NFZ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FF69B64-8FFB-4FB3-BE3C-0AE468F2DC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517523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5971</TotalTime>
  <Words>1555</Words>
  <Application>Microsoft Office PowerPoint</Application>
  <PresentationFormat>Niestandardowy</PresentationFormat>
  <Paragraphs>198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Calibri</vt:lpstr>
      <vt:lpstr>Open Sans</vt:lpstr>
      <vt:lpstr>Symbol</vt:lpstr>
      <vt:lpstr>Wingdings</vt:lpstr>
      <vt:lpstr>Motyw pakietu Office</vt:lpstr>
      <vt:lpstr>Spotkanie okresowe z Grantobiorcami projektu „Wsparcie podstawowej opieki zdrowotnej (POZ)”  29.10.2025</vt:lpstr>
      <vt:lpstr>Postęp realizacji projektu</vt:lpstr>
      <vt:lpstr>Kolejne działania – najbliższe miesiące</vt:lpstr>
      <vt:lpstr>Kiedy należy wnioskować o aneks?</vt:lpstr>
      <vt:lpstr>Zmiana MUŚ</vt:lpstr>
      <vt:lpstr>Zmiana nie wymagająca aneksu</vt:lpstr>
      <vt:lpstr>Zmiana podmiotowa po stronie grantobiorcy</vt:lpstr>
      <vt:lpstr>Kolejna zaliczka dla grantobiorcy</vt:lpstr>
      <vt:lpstr>Zapotrzebowania na środki</vt:lpstr>
      <vt:lpstr>Działania grantobiorcy wpływające na wydłużenie czasu otrzymania zaliczki.</vt:lpstr>
      <vt:lpstr>Działania NFZ dla grantobiorców, którzy nie rozliczali jeszcze żadnych wydatków</vt:lpstr>
      <vt:lpstr>Materiały pomocnicze dla Grantobiorców</vt:lpstr>
      <vt:lpstr>Wzory dokumentów (w tym przykładowo wypełnione) https://feniks.nfz.gov.pl/index.php/zalecenia-grantodawcy-2/  </vt:lpstr>
      <vt:lpstr>Najczęstsze błędy w trakcie wydatkowania środków </vt:lpstr>
      <vt:lpstr>Najczęstsze błędy w trakcie wydatkowania środków</vt:lpstr>
      <vt:lpstr>Zasada konkurencyjności</vt:lpstr>
      <vt:lpstr>Jak należy poprawnie liczyć wartość zamówienia</vt:lpstr>
      <vt:lpstr>Obowiązek grantobiorcy</vt:lpstr>
      <vt:lpstr>Okresy sprawozdawcze</vt:lpstr>
      <vt:lpstr>Dokonanie wydatków </vt:lpstr>
      <vt:lpstr>Powtarzalność błędów</vt:lpstr>
      <vt:lpstr>Przyczyny opóźnień po stronie grantobiorców - przykłady</vt:lpstr>
      <vt:lpstr>Przyczyny opóźnień po stronie grantobiorców - przykłady</vt:lpstr>
      <vt:lpstr>Wsparcie podstawowej opieki zdrowotnej (POZ)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Poznański Dariusz</cp:lastModifiedBy>
  <cp:revision>206</cp:revision>
  <dcterms:created xsi:type="dcterms:W3CDTF">2022-06-22T09:40:44Z</dcterms:created>
  <dcterms:modified xsi:type="dcterms:W3CDTF">2025-10-29T11:47:43Z</dcterms:modified>
</cp:coreProperties>
</file>