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39"/>
  </p:notesMasterIdLst>
  <p:sldIdLst>
    <p:sldId id="256" r:id="rId5"/>
    <p:sldId id="327" r:id="rId6"/>
    <p:sldId id="323" r:id="rId7"/>
    <p:sldId id="326" r:id="rId8"/>
    <p:sldId id="293" r:id="rId9"/>
    <p:sldId id="299" r:id="rId10"/>
    <p:sldId id="325" r:id="rId11"/>
    <p:sldId id="328" r:id="rId12"/>
    <p:sldId id="302" r:id="rId13"/>
    <p:sldId id="305" r:id="rId14"/>
    <p:sldId id="306" r:id="rId15"/>
    <p:sldId id="330" r:id="rId16"/>
    <p:sldId id="331" r:id="rId17"/>
    <p:sldId id="329" r:id="rId18"/>
    <p:sldId id="316" r:id="rId19"/>
    <p:sldId id="332" r:id="rId20"/>
    <p:sldId id="324" r:id="rId21"/>
    <p:sldId id="333" r:id="rId22"/>
    <p:sldId id="336" r:id="rId23"/>
    <p:sldId id="334" r:id="rId24"/>
    <p:sldId id="337" r:id="rId25"/>
    <p:sldId id="335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  <p:sldId id="260" r:id="rId38"/>
  </p:sldIdLst>
  <p:sldSz cx="10691813" cy="755967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Nowotka Izabela" initials="NI" lastIdx="1" clrIdx="1">
    <p:extLst>
      <p:ext uri="{19B8F6BF-5375-455C-9EA6-DF929625EA0E}">
        <p15:presenceInfo xmlns:p15="http://schemas.microsoft.com/office/powerpoint/2012/main" userId="S::Izabela.Nowotka@nfz.gov.pl::7cd7b5d1-45a5-4181-9f98-b63602ebd2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72" autoAdjust="0"/>
    <p:restoredTop sz="94660"/>
  </p:normalViewPr>
  <p:slideViewPr>
    <p:cSldViewPr showGuides="1">
      <p:cViewPr varScale="1">
        <p:scale>
          <a:sx n="65" d="100"/>
          <a:sy n="65" d="100"/>
        </p:scale>
        <p:origin x="1026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13.06.2025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4.png"/><Relationship Id="rId16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6699" y="3563813"/>
            <a:ext cx="8208501" cy="1645714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Przygotowanie do rozliczenia zaliczek lipiec 2025 r. w projekcie „Wsparcie podstawowej opieki zdrowotnej (POZ)”</a:t>
            </a:r>
            <a:br>
              <a:rPr lang="pl-PL" dirty="0"/>
            </a:br>
            <a:r>
              <a:rPr lang="pl-PL" dirty="0"/>
              <a:t>- spotkanie z Grantobiorcami</a:t>
            </a:r>
            <a:br>
              <a:rPr lang="pl-PL" dirty="0"/>
            </a:br>
            <a:r>
              <a:rPr lang="pl-PL" dirty="0"/>
              <a:t>12.06.2025 r. 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33907F-1A3D-458E-AA1A-2A4F947FA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374803"/>
            <a:ext cx="8640381" cy="1080001"/>
          </a:xfrm>
        </p:spPr>
        <p:txBody>
          <a:bodyPr/>
          <a:lstStyle/>
          <a:p>
            <a:r>
              <a:rPr lang="pl-PL" dirty="0"/>
              <a:t>Odsetki bankowe od środków zaliczki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8AA751-69AD-4452-84D4-FF07997FC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74" y="1361832"/>
            <a:ext cx="9577063" cy="483601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Odsetki bankowe, które zostały naliczone na rachunku wyodrębnionym dla realizacji Przedsięwzięcia powinny zostać zwrócone w </a:t>
            </a:r>
            <a:r>
              <a:rPr lang="pl-PL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terminie 5 dni roboczych od dnia przesłania sprawozdania okresowego </a:t>
            </a: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rachunek bankowy właściwego OW NFZ dotyczący obsługi środków unijnych (79,71%).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Zwrotu odsetek bankowych, należy dokonać po każdym złożonym sprawozdaniu okresowym niezależnie od tego czy Grantobiorca składa sprawozdania w okresach miesięcznych, dwumiesięcznych  lub trzymiesięcznych.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UWAGA: </a:t>
            </a:r>
            <a:r>
              <a:rPr lang="pl-PL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zwrot odsetek musi być dokonany odrębnym przelewem </a:t>
            </a: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(nie łączyć ze zwrotem zaliczki!!!)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Np. sprawozdanie zostało złożone </a:t>
            </a:r>
            <a:r>
              <a:rPr lang="pl-PL" sz="20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 czerwca 2025 r</a:t>
            </a: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Termin na zwrot odsetek bankowych upływa </a:t>
            </a:r>
            <a:r>
              <a:rPr lang="pl-PL" sz="20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14 czerwca 2025 r.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3616101-BC02-4F6A-93A4-30D40A6F04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1220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647027-E183-42EC-BFE7-2E99CCB53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352829" cy="647753"/>
          </a:xfrm>
        </p:spPr>
        <p:txBody>
          <a:bodyPr/>
          <a:lstStyle/>
          <a:p>
            <a:r>
              <a:rPr lang="pl-PL" dirty="0"/>
              <a:t>Tytuł przelewu do zwrotu odsetek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239B92C-D85A-43DF-8EB3-5CDF56C33F8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A5383C00-04EF-456E-B220-ECE2746979AA}"/>
              </a:ext>
            </a:extLst>
          </p:cNvPr>
          <p:cNvSpPr txBox="1"/>
          <p:nvPr/>
        </p:nvSpPr>
        <p:spPr>
          <a:xfrm>
            <a:off x="1368414" y="2437053"/>
            <a:ext cx="795498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endParaRPr lang="pl-PL" sz="24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Zwrot naliczonych odsetek bankowych</a:t>
            </a:r>
          </a:p>
          <a:p>
            <a:pPr marL="0" indent="0" algn="ctr">
              <a:buNone/>
            </a:pP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 okres od …. do …… </a:t>
            </a:r>
            <a:b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do umowy nr </a:t>
            </a:r>
            <a:r>
              <a:rPr lang="pl-PL" sz="2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01OW/0000/I/2024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4217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096358-9C31-41D4-B1B7-85DE0A97C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Konsekwencje zaniechania złożenia sprawozdania z rozliczenia zaliczki w terminie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0DD0BD6-13A4-4875-9933-83016CEDC0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Grantobiorca, który nie złoży sprawozdania z załącznikami z rozliczenia pobranej zaliczki w terminie – 7 lipca 2025 r. / 5 sierpnia 2025 r.:</a:t>
            </a:r>
          </a:p>
          <a:p>
            <a:pPr lvl="1"/>
            <a:r>
              <a:rPr lang="pl-PL" dirty="0"/>
              <a:t>Zobowiązany jest do zwrotu pełnej kwoty pobranej zaliczki wraz z odsetkami.</a:t>
            </a:r>
          </a:p>
          <a:p>
            <a:r>
              <a:rPr lang="pl-PL" dirty="0"/>
              <a:t>Brak zwrotu pełnej kwoty zaliczki </a:t>
            </a:r>
          </a:p>
          <a:p>
            <a:pPr lvl="1"/>
            <a:r>
              <a:rPr lang="pl-PL" dirty="0"/>
              <a:t>Grantobiorca zostanie wezwany do zwrotu pobranej zaliczki w pełnym zakresie.</a:t>
            </a:r>
          </a:p>
          <a:p>
            <a:r>
              <a:rPr lang="pl-PL" dirty="0"/>
              <a:t>Brak zwrotu kosztów wskazanych w wezwaniu </a:t>
            </a:r>
          </a:p>
          <a:p>
            <a:pPr lvl="1"/>
            <a:r>
              <a:rPr lang="pl-PL" dirty="0"/>
              <a:t>NFZ jest uprawniony do zaspokojenia roszczeń ze złożonego weksla in blanco.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54B5E6A-6F20-418C-A3D7-5FFE393BBFD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8190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C19A90-6C87-4CDD-8818-A66B74C06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Jakie wydatki mogą zostać rozliczone?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C92CC6-F737-4837-8E64-571F791D5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Rozliczeniu podlegają wydatki dokonane z pobranej zaliczki tylko takie, które:</a:t>
            </a:r>
          </a:p>
          <a:p>
            <a:pPr lvl="1"/>
            <a:r>
              <a:rPr lang="pl-PL" dirty="0"/>
              <a:t>Zostały dokonane w okresie rozliczenia zaliczki</a:t>
            </a:r>
          </a:p>
          <a:p>
            <a:pPr lvl="2"/>
            <a:r>
              <a:rPr lang="pl-PL" dirty="0"/>
              <a:t>Odbiór przedmiotu oraz zapłata nastąpiły do dacie otrzymania przelewów bankowych</a:t>
            </a:r>
          </a:p>
          <a:p>
            <a:pPr lvl="1"/>
            <a:r>
              <a:rPr lang="pl-PL" dirty="0"/>
              <a:t>Zostały prawidłowo opisane i wykazane w sprawozdaniu</a:t>
            </a:r>
          </a:p>
          <a:p>
            <a:pPr lvl="1"/>
            <a:r>
              <a:rPr lang="pl-PL" dirty="0"/>
              <a:t>Zostały przedstawione dokumenty zgodnie z Zaleceniami Grantodawcy</a:t>
            </a:r>
          </a:p>
          <a:p>
            <a:pPr lvl="1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09980F-C933-4061-B02C-452D986467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34046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90F82C-B801-4255-9109-F1F662DD3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Jakie zatem należy złożyć dokumenty do rozliczenia zaliczki?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2952E0-3641-4DC2-A787-4F40D23F5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Zapotrzebowanie na środki – zaliczkę (wyłącznie)</a:t>
            </a:r>
          </a:p>
          <a:p>
            <a:r>
              <a:rPr lang="pl-PL" dirty="0"/>
              <a:t>Sprawozdanie okresowe</a:t>
            </a:r>
          </a:p>
          <a:p>
            <a:r>
              <a:rPr lang="pl-PL" dirty="0"/>
              <a:t>Wszystkie załączniki dla każdej z pozycji osobno.</a:t>
            </a:r>
          </a:p>
          <a:p>
            <a:endParaRPr lang="pl-PL" dirty="0"/>
          </a:p>
          <a:p>
            <a:r>
              <a:rPr lang="pl-PL" dirty="0"/>
              <a:t>UWAGA!</a:t>
            </a:r>
          </a:p>
          <a:p>
            <a:pPr lvl="1"/>
            <a:r>
              <a:rPr lang="pl-PL" dirty="0"/>
              <a:t>W sprawozdaniu rozliczane są wyłącznie wydatki finansowane ze środków zaliczki</a:t>
            </a:r>
          </a:p>
          <a:p>
            <a:pPr lvl="1"/>
            <a:r>
              <a:rPr lang="pl-PL" dirty="0"/>
              <a:t>Nie rozlicza się wydatków objętych refundacją – to jest inne sprawozdanie.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5344D3B-649D-415C-9E05-F081809426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7586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EA5873-B72C-464F-902C-57B89CF74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378" y="251445"/>
            <a:ext cx="8640381" cy="1080001"/>
          </a:xfrm>
        </p:spPr>
        <p:txBody>
          <a:bodyPr/>
          <a:lstStyle/>
          <a:p>
            <a:r>
              <a:rPr lang="pl-PL" dirty="0"/>
              <a:t>Załączniki do sprawozdania okresowego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631A1A1-6DA4-4C74-ADD5-09DDA9BCD8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F77B156-5583-418A-A1C3-74D8BFD106FE}"/>
              </a:ext>
            </a:extLst>
          </p:cNvPr>
          <p:cNvSpPr txBox="1"/>
          <p:nvPr/>
        </p:nvSpPr>
        <p:spPr>
          <a:xfrm>
            <a:off x="477579" y="791446"/>
            <a:ext cx="9764871" cy="705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ctr">
              <a:lnSpc>
                <a:spcPct val="107000"/>
              </a:lnSpc>
            </a:pPr>
            <a:r>
              <a:rPr lang="pl-PL" sz="2000" b="1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pl-PL" sz="2000" b="1" dirty="0">
                <a:solidFill>
                  <a:srgbClr val="4472C4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pozycja ze sprawozdania okresowego = jeden plik  </a:t>
            </a:r>
          </a:p>
          <a:p>
            <a:pPr marL="457200" algn="ctr">
              <a:lnSpc>
                <a:spcPct val="107000"/>
              </a:lnSpc>
            </a:pPr>
            <a:r>
              <a:rPr lang="pl-PL" sz="2000" b="1" dirty="0">
                <a:solidFill>
                  <a:srgbClr val="4472C4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formacie .zip zawierający:</a:t>
            </a:r>
            <a:endParaRPr lang="pl-PL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457200" algn="ctr">
              <a:lnSpc>
                <a:spcPct val="107000"/>
              </a:lnSpc>
            </a:pPr>
            <a:r>
              <a:rPr lang="pl-PL" sz="1400" b="1" dirty="0">
                <a:solidFill>
                  <a:srgbClr val="4472C4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pl-PL" sz="14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Skan dowodu księgowego wraz z opisem dowodu księgowego stanowiący załącznik nr 2 do Zaleceń Grantodawcy, </a:t>
            </a:r>
            <a:r>
              <a:rPr lang="pl-PL" sz="1400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WZÓR DOSTĘPNY NA STRONIE</a:t>
            </a:r>
            <a:endParaRPr lang="pl-PL" sz="14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dowód zapłaty potwierdzenie przelewu bankowego,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protokół odbioru (jeśli dotyczy),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wyciąg z ewidencji ksiąg rachunkowych z pozycją zaksięgowanego zakupu/robót lub Zestawienie (Załącznik nr 3 do Zaleceń),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dokumentacja PZP/lub protokół z rozeznania rynku,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umowa z Wykonawcą (jeśli zawarto),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zakresie robót budowlanych -  projekt prac robót budowlanych zawierający wykaz dokonanej inwestycji i wydatków, protokół odbioru prac, protokół odbioru BHP/PPOŻ (jeżeli wymaga tego zakres robót), zgoda właściciela nieruchomości (jeżeli jest niezbędna),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dokument OT (jeśli dotyczy),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wykaz środków trwałych niskocennych (jeśli dotyczy).</a:t>
            </a:r>
          </a:p>
          <a:p>
            <a:pPr marL="457200" algn="ctr">
              <a:lnSpc>
                <a:spcPct val="107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algn="ctr">
              <a:lnSpc>
                <a:spcPct val="107000"/>
              </a:lnSpc>
            </a:pPr>
            <a:r>
              <a:rPr lang="pl-PL" sz="2000" b="1" dirty="0">
                <a:solidFill>
                  <a:srgbClr val="4472C4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NAZWA PLIKU ZIP</a:t>
            </a:r>
            <a:r>
              <a:rPr lang="pl-PL" sz="2000" b="1" dirty="0">
                <a:solidFill>
                  <a:srgbClr val="0070C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20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np</a:t>
            </a:r>
            <a:r>
              <a:rPr lang="pl-PL" sz="2000" b="1" dirty="0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pl-PL" sz="2000" b="1" dirty="0">
                <a:solidFill>
                  <a:schemeClr val="accent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2000" b="1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poz.1_FV0001_2025</a:t>
            </a:r>
            <a:r>
              <a:rPr lang="pl-PL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algn="ctr">
              <a:lnSpc>
                <a:spcPct val="107000"/>
              </a:lnSpc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</a:pPr>
            <a:r>
              <a:rPr lang="pl-PL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SKAN DOKUMENTÓW POWINIEN BYĆ WYRAŹNY, PRZEJRZYSTY I PEŁNY! </a:t>
            </a:r>
          </a:p>
          <a:p>
            <a:pPr marL="457200" algn="ctr">
              <a:lnSpc>
                <a:spcPct val="107000"/>
              </a:lnSpc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07000"/>
              </a:lnSpc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Poza plikiem ZIP należy dołączyć: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wyciągi z rachunku bankowego dedykowanego Przedsięwzięciu za dany okres sprawozdawczy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oświadczenie o braku obowiązku sporządzania dokumentu OT (jeśli dotyczy)</a:t>
            </a:r>
          </a:p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0523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9A3CF7-5FBD-417E-AF4E-ECF4B593F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Przyspieszenie procesu oceny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9789949-AC2D-4E26-A386-F595C8129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Przy załącznikach niewymaganych – oznaczonych jaki „jeśli dotyczy” lub „jeżeli zawarto” można złożyć oświadczenie np.</a:t>
            </a:r>
          </a:p>
          <a:p>
            <a:pPr marL="0" indent="0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2400" dirty="0"/>
              <a:t>„W ramach zakupu sprzętu medycznego wskazanego w sprawozdaniu okresowym w pozycjach 1,2,3 nie został sporządzony protokół odbioru”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FE10775-36DC-49DD-8ABC-1027963976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066203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4A1DF0-8052-438C-8551-5B9794260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Weryfikacja formalna – najczęstsze błędy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4775D5-1744-40C0-B007-D2E80C8DF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Sprawozdanie powinno być złożone wraz z wszystkimi załącznikami:</a:t>
            </a:r>
          </a:p>
          <a:p>
            <a:r>
              <a:rPr lang="pl-PL" dirty="0"/>
              <a:t>Braki formalne:</a:t>
            </a:r>
          </a:p>
          <a:p>
            <a:pPr lvl="1"/>
            <a:r>
              <a:rPr lang="pl-PL" dirty="0"/>
              <a:t>Brak załączników</a:t>
            </a:r>
          </a:p>
          <a:p>
            <a:pPr lvl="1"/>
            <a:r>
              <a:rPr lang="pl-PL" dirty="0"/>
              <a:t>Brak podpisu kwalifikowanego</a:t>
            </a:r>
          </a:p>
          <a:p>
            <a:pPr lvl="1"/>
            <a:r>
              <a:rPr lang="pl-PL" dirty="0"/>
              <a:t>Brak upoważnienia do reprezentacji podmiotów – nie dotyczy upoważnienia wynikającego z KRS/CEIDG</a:t>
            </a:r>
          </a:p>
          <a:p>
            <a:pPr lvl="1"/>
            <a:r>
              <a:rPr lang="pl-PL" dirty="0"/>
              <a:t>Błędny format sprawozdania</a:t>
            </a:r>
          </a:p>
          <a:p>
            <a:pPr lvl="1"/>
            <a:r>
              <a:rPr lang="pl-PL" dirty="0"/>
              <a:t>Nieczytelne dokumenty – sprawozdanie lub załączniki</a:t>
            </a:r>
          </a:p>
          <a:p>
            <a:pPr lvl="1"/>
            <a:r>
              <a:rPr lang="pl-PL" dirty="0"/>
              <a:t>Niemożliwość otworzenia dokumentów.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2463B62-FC36-46F5-A8D1-9C42921CDC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42883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4A6341-0727-4042-A4D9-EE09DFDF1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Inne błędy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B67BA8-1C7C-4351-8CA7-020A93E01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03573"/>
            <a:ext cx="8640382" cy="5256266"/>
          </a:xfrm>
        </p:spPr>
        <p:txBody>
          <a:bodyPr>
            <a:normAutofit fontScale="85000" lnSpcReduction="10000"/>
          </a:bodyPr>
          <a:lstStyle/>
          <a:p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Błędne daty – omyłki dat </a:t>
            </a:r>
          </a:p>
          <a:p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Dużo omyłek pisarskich</a:t>
            </a:r>
          </a:p>
          <a:p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 można zidentyfikować ofert internetowych, nie ma żadnych informacji o datach często są to skopiowane fragmenty stron internetowych </a:t>
            </a:r>
          </a:p>
          <a:p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Brak możliwości identyfikacji sprzętu zakupionego z ofertami wydrukowanymi ze stron.</a:t>
            </a:r>
          </a:p>
          <a:p>
            <a:r>
              <a:rPr lang="pl-PL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Naruszenie zasady uczciwej konkurencji </a:t>
            </a:r>
          </a:p>
          <a:p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Błędne prowadzenie zamówień </a:t>
            </a:r>
          </a:p>
          <a:p>
            <a:r>
              <a:rPr lang="pl-PL" sz="2100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brak dokumentów OT</a:t>
            </a:r>
          </a:p>
          <a:p>
            <a:r>
              <a:rPr lang="pl-PL" sz="2100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brak w opisie do dowodu księgowego  kursu walutowego - powinien być PLN,</a:t>
            </a:r>
            <a:endParaRPr lang="pl-PL" sz="2100" dirty="0">
              <a:effectLst/>
              <a:latin typeface="Apto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100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brak opisu na fakturze " Wydatek poniesiony w ramach umowy nr….",</a:t>
            </a:r>
            <a:endParaRPr lang="pl-PL" sz="2100" dirty="0">
              <a:effectLst/>
              <a:latin typeface="Apto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2100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brak dopisku, że dokument posiada załącznik - opis dowodu księgowego,</a:t>
            </a:r>
          </a:p>
          <a:p>
            <a:r>
              <a:rPr lang="pl-PL" sz="2100" dirty="0">
                <a:effectLst/>
                <a:latin typeface="Aptos"/>
                <a:ea typeface="Times New Roman" panose="02020603050405020304" pitchFamily="18" charset="0"/>
                <a:cs typeface="Calibri" panose="020F0502020204030204" pitchFamily="34" charset="0"/>
              </a:rPr>
              <a:t>błędne sumowanie w kolumnach  i pojawiający  się #ARG</a:t>
            </a:r>
            <a:endParaRPr lang="pl-PL" sz="2100" dirty="0">
              <a:effectLst/>
              <a:latin typeface="Aptos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7035F9A-76EB-4C67-97D6-FD9E6E8EE5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7813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2DD600-5BFB-4DC8-80EF-D85058539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Wartość zamówienia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A46DE9-BBFE-4D81-B36C-86F43C680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Jeżeli suma przedmiotów wskazanych w konkretnym zakresie rzeczowym lub suma kosztów prac budowlanych przekracza 80 tys. zł netto (poprzednio 50 tys. zł netto) należy dokonać jednego zakupu:</a:t>
            </a:r>
          </a:p>
          <a:p>
            <a:pPr lvl="1"/>
            <a:r>
              <a:rPr lang="pl-PL" dirty="0"/>
              <a:t>Grantobiorca musi opracować jedne kryteria wyboru </a:t>
            </a:r>
          </a:p>
          <a:p>
            <a:pPr lvl="2"/>
            <a:r>
              <a:rPr lang="pl-PL" dirty="0"/>
              <a:t>Zachęcamy do przyjęcia kryteriów cenowych i jakościowych</a:t>
            </a:r>
          </a:p>
          <a:p>
            <a:r>
              <a:rPr lang="pl-PL" dirty="0"/>
              <a:t>Można dokonać zamówienia w częściach:</a:t>
            </a:r>
          </a:p>
          <a:p>
            <a:pPr lvl="1"/>
            <a:r>
              <a:rPr lang="pl-PL" dirty="0"/>
              <a:t>Podmiot może w ramach jednego zamówienia zrobić kilkukrotnie zakupu czyli:</a:t>
            </a:r>
          </a:p>
          <a:p>
            <a:pPr lvl="2"/>
            <a:r>
              <a:rPr lang="pl-PL" dirty="0"/>
              <a:t>Dokonuje zamówienia w częściach</a:t>
            </a:r>
          </a:p>
          <a:p>
            <a:r>
              <a:rPr lang="pl-PL" dirty="0"/>
              <a:t>Podmiot zobowiązany do stosowania ustawy PZP – realizuje zadania zgodnie z ustawą.</a:t>
            </a:r>
          </a:p>
          <a:p>
            <a:r>
              <a:rPr lang="pl-PL" dirty="0"/>
              <a:t>Przebieg procesu musi być zgody z wewnętrzną procedurą zakupową.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844C15D-3127-4697-ADB8-4ACE9491B4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5" name="Dymek mowy: owalny 4">
            <a:extLst>
              <a:ext uri="{FF2B5EF4-FFF2-40B4-BE49-F238E27FC236}">
                <a16:creationId xmlns:a16="http://schemas.microsoft.com/office/drawing/2014/main" id="{3F15C9FA-E2CC-4746-B569-C032C3EAFCE7}"/>
              </a:ext>
            </a:extLst>
          </p:cNvPr>
          <p:cNvSpPr/>
          <p:nvPr/>
        </p:nvSpPr>
        <p:spPr>
          <a:xfrm>
            <a:off x="7290122" y="215662"/>
            <a:ext cx="2808312" cy="1584176"/>
          </a:xfrm>
          <a:prstGeom prst="wedgeEllipseCallout">
            <a:avLst/>
          </a:prstGeom>
          <a:solidFill>
            <a:schemeClr val="bg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UWAGA!</a:t>
            </a:r>
          </a:p>
          <a:p>
            <a:pPr algn="ctr"/>
            <a:r>
              <a:rPr lang="pl-P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Od dnia </a:t>
            </a:r>
            <a:br>
              <a:rPr lang="pl-P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pl-P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 czerwca 2025 r.  limit wynosi </a:t>
            </a:r>
            <a:br>
              <a:rPr lang="pl-P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pl-PL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80 tys. zł netto</a:t>
            </a:r>
            <a:endParaRPr lang="pl-PL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218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F858A7-32E7-40C3-9050-A5D6C9413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899836"/>
            <a:ext cx="8640381" cy="1080001"/>
          </a:xfrm>
        </p:spPr>
        <p:txBody>
          <a:bodyPr/>
          <a:lstStyle/>
          <a:p>
            <a:r>
              <a:rPr lang="pl-PL" dirty="0"/>
              <a:t>Podstawy prawne rozliczenia pobranej zaliczki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F8E042-A983-4525-87E6-B18A3FA94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Zgodnie z treścią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§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 ust. 2 procedury realizacji naboru do Przedsięwzięcia „Wsparcie podstawowej opieki zdrowotnej (POZ)”: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„Warunkiem rozliczenia środków wypłaconych w ramach transzy grantu lub transzy zaliczki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 prawidłowo sporządzone sprawozdanie okresowe, w formie elektronicznej,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przekazane do właściwego oddziału Funduszu, w terminie </a:t>
            </a:r>
            <a:r>
              <a:rPr lang="pl-PL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dni kalendarzowych </a:t>
            </a: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zakończeniu okresu sprawozdawczego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sporządzone zgodnie ze wzorem stanowiącym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załącznik nr 6 do procedury. Sprawozdanie okresowe zawiera wykaz wszystkich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dokonanych wydatków wraz z ich udokumentowaniem, zgodnie z Zaleceniami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Grantodawcy”.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2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JEST NIEPRZEKRACZALNY</a:t>
            </a:r>
            <a:endParaRPr lang="pl-PL" sz="22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3C164FC-DA33-4440-A1EF-DE0FE34570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6211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027140-702B-4B75-B165-1214137E8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 co zwracać uwagę przy zamówieniach?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B473E8F-9D03-4EA0-95F3-C0472DBAC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/>
              <a:t>Konieczność stosowania zasad uczciwej konkurencji.</a:t>
            </a:r>
          </a:p>
          <a:p>
            <a:r>
              <a:rPr lang="pl-PL" dirty="0"/>
              <a:t>Niezbędne jest dokonywanie analizy zakupów biorąc pod uwagę:</a:t>
            </a:r>
          </a:p>
          <a:p>
            <a:pPr lvl="1"/>
            <a:r>
              <a:rPr lang="pl-PL" dirty="0"/>
              <a:t>Tożsamość przedmiotową</a:t>
            </a:r>
          </a:p>
          <a:p>
            <a:pPr lvl="1"/>
            <a:r>
              <a:rPr lang="pl-PL" dirty="0"/>
              <a:t>Tożsamość podmiotową</a:t>
            </a:r>
          </a:p>
          <a:p>
            <a:pPr lvl="1"/>
            <a:r>
              <a:rPr lang="pl-PL" dirty="0"/>
              <a:t>Tożsamość czasową</a:t>
            </a:r>
          </a:p>
          <a:p>
            <a:r>
              <a:rPr lang="pl-PL" dirty="0"/>
              <a:t>Jeżeli wartość zamówienia przekracza 80 tys. zł netto zamówienie powinno być w pełni udokumentowane i wykonane z zachowaniem zasad uczciwej konkurencji.</a:t>
            </a:r>
          </a:p>
          <a:p>
            <a:r>
              <a:rPr lang="pl-PL" dirty="0"/>
              <a:t>Na jaką sumę kosztów patrzymy?</a:t>
            </a:r>
          </a:p>
          <a:p>
            <a:pPr lvl="1"/>
            <a:r>
              <a:rPr lang="pl-PL" dirty="0"/>
              <a:t>Sumę dla kategorii tj. sumę sprzętu medycznego wskazaną w HRP – ŁĄCZNIE</a:t>
            </a:r>
          </a:p>
          <a:p>
            <a:pPr lvl="1"/>
            <a:r>
              <a:rPr lang="pl-PL" dirty="0"/>
              <a:t>Sumę dla kategorii tj. sumę sprzętu IT wskazanego w HRP – ŁĄCZNIE</a:t>
            </a:r>
          </a:p>
          <a:p>
            <a:pPr lvl="1"/>
            <a:r>
              <a:rPr lang="pl-PL" dirty="0"/>
              <a:t>Sumę dla kategorii tj. robót budowlanych wskazanych w HRP - ŁĄCZNIE</a:t>
            </a:r>
          </a:p>
          <a:p>
            <a:pPr lvl="1"/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2F1822F-0F26-4421-8D73-0DCC25985E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7286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8CB691-BED2-41DF-90D9-5B146DDC18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10" name="Owal 9">
            <a:extLst>
              <a:ext uri="{FF2B5EF4-FFF2-40B4-BE49-F238E27FC236}">
                <a16:creationId xmlns:a16="http://schemas.microsoft.com/office/drawing/2014/main" id="{1ED59A9D-8A29-40C1-B538-039922A86189}"/>
              </a:ext>
            </a:extLst>
          </p:cNvPr>
          <p:cNvSpPr/>
          <p:nvPr/>
        </p:nvSpPr>
        <p:spPr>
          <a:xfrm>
            <a:off x="7434138" y="4571925"/>
            <a:ext cx="936104" cy="50405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Owal 10">
            <a:extLst>
              <a:ext uri="{FF2B5EF4-FFF2-40B4-BE49-F238E27FC236}">
                <a16:creationId xmlns:a16="http://schemas.microsoft.com/office/drawing/2014/main" id="{B476F863-1A4C-431F-8E8D-BBC1C0DA4EA6}"/>
              </a:ext>
            </a:extLst>
          </p:cNvPr>
          <p:cNvSpPr/>
          <p:nvPr/>
        </p:nvSpPr>
        <p:spPr>
          <a:xfrm>
            <a:off x="7426212" y="5871455"/>
            <a:ext cx="936104" cy="504056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7A4818EB-44A2-4445-81CF-487D0A6A1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43952"/>
            <a:ext cx="10691813" cy="547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942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5BBCA0-6FE2-4BBB-B7C6-3C87C0FC4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59838"/>
            <a:ext cx="8640381" cy="684654"/>
          </a:xfrm>
        </p:spPr>
        <p:txBody>
          <a:bodyPr/>
          <a:lstStyle/>
          <a:p>
            <a:r>
              <a:rPr lang="pl-PL" dirty="0"/>
              <a:t>Stosowanie zasad uczciwej konkurencji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514D4B-6F24-4122-8424-64F3DCB5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079836"/>
            <a:ext cx="9649072" cy="5904656"/>
          </a:xfrm>
        </p:spPr>
        <p:txBody>
          <a:bodyPr>
            <a:normAutofit fontScale="92500"/>
          </a:bodyPr>
          <a:lstStyle/>
          <a:p>
            <a:r>
              <a:rPr lang="pl-PL" sz="1200" dirty="0"/>
              <a:t>Jeżeli łączna wartość zakresu rzeczowego dla danej kategorii </a:t>
            </a:r>
            <a:r>
              <a:rPr lang="pl-PL" sz="1200" b="1" dirty="0">
                <a:solidFill>
                  <a:srgbClr val="FF0000"/>
                </a:solidFill>
              </a:rPr>
              <a:t>przekracza 80 tys. zł netto </a:t>
            </a:r>
            <a:r>
              <a:rPr lang="pl-PL" sz="1200" dirty="0"/>
              <a:t>(suma wszystkich sprzętów/prac budowlanych) należy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200" dirty="0"/>
              <a:t>1. Na etapie przeprowadzenia postępowania można uwzględnić szacowanie wartości zamówienia dokonane na etapie sporządzania wniosku o powierzenie grantu;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200" dirty="0"/>
              <a:t>2. </a:t>
            </a:r>
            <a:r>
              <a:rPr lang="pl-PL" sz="1200" b="1" dirty="0">
                <a:solidFill>
                  <a:srgbClr val="FF0000"/>
                </a:solidFill>
              </a:rPr>
              <a:t>Rozeznanie rynku należy przeprowadzić i udokumentować dla wydatków</a:t>
            </a:r>
            <a:r>
              <a:rPr lang="pl-PL" sz="1200" dirty="0"/>
              <a:t>, których szacowana wartość wynosi powyżej 80 tys. zł netto w ramach każdej kategorii - zgodnie z Załącznikiem nr 4 (Harmonogram Realizacji Przedsięwzięcia) do Umowy o powierzenie grantu;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200" dirty="0"/>
              <a:t>3. W ramach rozeznania rynku należy zamieścić </a:t>
            </a:r>
            <a:r>
              <a:rPr lang="pl-PL" sz="1200" b="1" dirty="0"/>
              <a:t>zapytanie ofertowe </a:t>
            </a:r>
            <a:r>
              <a:rPr lang="pl-PL" sz="1200" dirty="0"/>
              <a:t>na stronie internetowej Grantobiorcy lub wysłać je mailowo do trzech potencjalnych wykonawców lub dopuszczalne jest udokumentowanie przeprowadzonej analizy cen/cenników poprzez pozyskanie ich ze stron internetowych;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200" dirty="0"/>
              <a:t>4. Notatka potwierdzająca przeprowadzenie rozmów telefonicznych z potencjalnymi wykonawcami nie powinna być uznawana za udokumentowanie rozeznania rynku;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200" dirty="0"/>
              <a:t>5. W wyniku przeprowadzonej procedury rozeznania rynku należy uzyskać, </a:t>
            </a:r>
            <a:r>
              <a:rPr lang="pl-PL" sz="1200" b="1" dirty="0"/>
              <a:t>co najmniej dwie ważne oferty;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200" dirty="0"/>
              <a:t>6. Oferta niezgodna zapytaniem ofertowym lub oferta, która utraciła ważność nie może być wzięta pod uwagę w procesie rozeznania rynku;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200" b="1" dirty="0"/>
              <a:t>7. Grantobiorca jest zobowiązany udokumentować przeprowadzoną procedurę zamówieniową poprzez zgromadzenie i zarchiwizowanie wszystkich dokumentów z postępowania, w tym w szczególności wszystkich ofert;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200" dirty="0"/>
              <a:t>8. Grantobiorca sporządza </a:t>
            </a:r>
            <a:r>
              <a:rPr lang="pl-PL" sz="1200" b="1" u="sng" dirty="0">
                <a:solidFill>
                  <a:srgbClr val="FF0000"/>
                </a:solidFill>
                <a:highlight>
                  <a:srgbClr val="FFFF00"/>
                </a:highlight>
              </a:rPr>
              <a:t>protokół z przeprowadzonego rozeznania rynku</a:t>
            </a:r>
            <a:r>
              <a:rPr lang="pl-PL" sz="1200" u="sng" dirty="0"/>
              <a:t>, </a:t>
            </a:r>
            <a:r>
              <a:rPr lang="pl-PL" sz="1200" dirty="0"/>
              <a:t>który zawiera co najmniej: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l-PL" sz="1200" dirty="0"/>
              <a:t>	a) informację o formie przeprowadzenia rozeznania rynku (strona internetowa, zapytania e-mailowe, cenniki ze stron www, itp.); 	b) wykaz pozyskanych ofert/cenników (należy je dodatkowo dołączyć do protokołu); </a:t>
            </a:r>
            <a:br>
              <a:rPr lang="pl-PL" sz="1200" dirty="0"/>
            </a:br>
            <a:r>
              <a:rPr lang="pl-PL" sz="1200" dirty="0"/>
              <a:t>	c) wskazanie wybranej oferty wraz z uzasadnieniem wyboru (zgodnie z przyjętymi </a:t>
            </a:r>
            <a:r>
              <a:rPr lang="pl-PL" sz="1200" u="sng" dirty="0"/>
              <a:t>kryteriami oceny ofert</a:t>
            </a:r>
            <a:r>
              <a:rPr lang="pl-PL" sz="1200" dirty="0"/>
              <a:t>); </a:t>
            </a:r>
            <a:br>
              <a:rPr lang="pl-PL" sz="1200" dirty="0"/>
            </a:br>
            <a:r>
              <a:rPr lang="pl-PL" sz="1200" dirty="0"/>
              <a:t>	d) datę sporządzenia protokołu i podpis zamawiającego lub osoby upoważnionej do podejmowania czynności w jego imieniu;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1200" dirty="0"/>
              <a:t> 9. Zasada rozeznania rynku ma zastosowanie również do kosztów kwalifikowalnych poniesionych przed zawarciem umowy o powierzenie grantu.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E159051-C575-4639-9B28-3DBD3DA922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ED4515CC-BC7A-4A3F-80DD-A34E9157FC97}"/>
              </a:ext>
            </a:extLst>
          </p:cNvPr>
          <p:cNvSpPr txBox="1"/>
          <p:nvPr/>
        </p:nvSpPr>
        <p:spPr>
          <a:xfrm>
            <a:off x="1097434" y="5508029"/>
            <a:ext cx="648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000" b="1" dirty="0">
                <a:solidFill>
                  <a:srgbClr val="FF000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387317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850C31-950E-4C28-AB18-B5FFFFA74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Uwagi praktyczne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59B28E-C58B-4A91-A31A-D86D5E8DE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pl-PL" dirty="0"/>
              <a:t>Każdy POZ powinien zweryfikować sumę kosztów dla kategorii zakresu rzeczowego wskazanego w HRP.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Łączna kwota zamówienia przekracza 80 tys. zł netto:</a:t>
            </a:r>
          </a:p>
          <a:p>
            <a:pPr marL="846871" lvl="1" indent="-342900">
              <a:buFont typeface="+mj-lt"/>
              <a:buAutoNum type="arabicPeriod"/>
            </a:pPr>
            <a:r>
              <a:rPr lang="pl-PL" dirty="0"/>
              <a:t>Obowiązkowo należy stosować zasady uczciwej konkurencji.</a:t>
            </a:r>
          </a:p>
          <a:p>
            <a:pPr marL="846871" lvl="1" indent="-342900">
              <a:buFont typeface="+mj-lt"/>
              <a:buAutoNum type="arabicPeriod"/>
            </a:pPr>
            <a:r>
              <a:rPr lang="pl-PL" dirty="0"/>
              <a:t>Każdorazowo należy dokonać rozeznania rynku oraz udokumentować cały proces wyboru najkorzystniejszej oferty.</a:t>
            </a:r>
          </a:p>
          <a:p>
            <a:pPr marL="846871" lvl="1" indent="-342900">
              <a:buFont typeface="+mj-lt"/>
              <a:buAutoNum type="arabicPeriod"/>
            </a:pPr>
            <a:r>
              <a:rPr lang="pl-PL" dirty="0"/>
              <a:t>Protokół powinien przedstawiać </a:t>
            </a:r>
            <a:r>
              <a:rPr lang="pl-PL" b="1" dirty="0"/>
              <a:t>wszystkie </a:t>
            </a:r>
            <a:r>
              <a:rPr lang="pl-PL" dirty="0"/>
              <a:t>niezbędne informacje.</a:t>
            </a:r>
          </a:p>
          <a:p>
            <a:pPr marL="846871" lvl="1" indent="-342900">
              <a:buFont typeface="+mj-lt"/>
              <a:buAutoNum type="arabicPeriod"/>
            </a:pPr>
            <a:r>
              <a:rPr lang="pl-PL" dirty="0"/>
              <a:t>Protokół stanowi załącznik do sprawozdania okresowego.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E8A7B2D-A73D-42F8-86CC-936FB814901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3240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D1ACCF-DAC5-4D74-A9DE-E67119CD6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Nie będą uznane za wydatki kwalifikowalne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BF27F2-CDE5-4878-BD7A-062FA4DFA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Wydatki dokonane z naruszeniem zasady uczciwej konkurencji:</a:t>
            </a:r>
          </a:p>
          <a:p>
            <a:pPr lvl="1"/>
            <a:r>
              <a:rPr lang="pl-PL" dirty="0"/>
              <a:t>Wydatki, które nie były objęte obowiązkiem udokumentowania procesu zakupowego,</a:t>
            </a:r>
          </a:p>
          <a:p>
            <a:pPr lvl="1"/>
            <a:r>
              <a:rPr lang="pl-PL" dirty="0"/>
              <a:t>Wybór najkorzystniejszej oferty nastąpił w sposób nieprawidłowy,</a:t>
            </a:r>
          </a:p>
          <a:p>
            <a:pPr lvl="1"/>
            <a:r>
              <a:rPr lang="pl-PL" dirty="0"/>
              <a:t>Kryteria oceny ofert zostały ocenione w różny sposób,</a:t>
            </a:r>
          </a:p>
          <a:p>
            <a:pPr lvl="1"/>
            <a:r>
              <a:rPr lang="pl-PL" dirty="0"/>
              <a:t>Oferta nie stanowi odpowiedzi na zapytanie ofertowe,</a:t>
            </a:r>
          </a:p>
          <a:p>
            <a:r>
              <a:rPr lang="pl-PL" dirty="0"/>
              <a:t>Wydatki nie zostały prawidłowo udokumentowane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D4ECDD6-CF6C-4CE9-AC81-A6C945B865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0707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CFBE89-0C2D-4759-8BF1-B9B969494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oceny ofert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8E9A07-567D-4AF7-B5D4-6E58B512F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Zachęcamy do przyjęcie kryteriów:</a:t>
            </a:r>
          </a:p>
          <a:p>
            <a:pPr lvl="1"/>
            <a:r>
              <a:rPr lang="pl-PL" dirty="0"/>
              <a:t>Cenowych oraz jakościowych</a:t>
            </a:r>
          </a:p>
          <a:p>
            <a:r>
              <a:rPr lang="pl-PL" dirty="0"/>
              <a:t>Grantobiorca może przyjąć wyłącznie kryterium cenowe.</a:t>
            </a:r>
          </a:p>
          <a:p>
            <a:r>
              <a:rPr lang="pl-PL" dirty="0"/>
              <a:t>Kryteria oceny ofert opracowuje samodzielnie </a:t>
            </a:r>
            <a:r>
              <a:rPr lang="pl-PL" dirty="0" err="1"/>
              <a:t>Grantobiorca</a:t>
            </a:r>
            <a:r>
              <a:rPr lang="pl-PL" dirty="0"/>
              <a:t>.</a:t>
            </a:r>
          </a:p>
          <a:p>
            <a:r>
              <a:rPr lang="pl-PL" dirty="0"/>
              <a:t>Kryteria muszą być rzeczywiste.</a:t>
            </a:r>
          </a:p>
          <a:p>
            <a:r>
              <a:rPr lang="pl-PL" dirty="0"/>
              <a:t>Kryteria muszą być wpisane w protokole wyboru oferty.</a:t>
            </a:r>
          </a:p>
          <a:p>
            <a:r>
              <a:rPr lang="pl-PL" dirty="0"/>
              <a:t>Kryteria muszą być wymierzane w jednakowy sposób dla każdej oferty.</a:t>
            </a:r>
          </a:p>
          <a:p>
            <a:r>
              <a:rPr lang="pl-PL" dirty="0"/>
              <a:t>Kryteria powinny być wyrażone liczbowo lub procentowo.</a:t>
            </a:r>
          </a:p>
          <a:p>
            <a:r>
              <a:rPr lang="pl-PL" dirty="0"/>
              <a:t>Każda złożona oferta musi być oceniona wg przyjętych kryteriów.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59F7118-504B-422F-BCE2-7A82D36DAE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06326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D980BF-AFE7-4971-9F25-9B2253272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Możliwe zmiany HRP i HP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F47472-4721-4808-87B8-B8C0E6BC7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Każda zmiana w HP wymaga złożenia wniosku do OW NFZ o wyrażenie zgody na:</a:t>
            </a:r>
          </a:p>
          <a:p>
            <a:pPr lvl="1"/>
            <a:r>
              <a:rPr lang="pl-PL" dirty="0"/>
              <a:t>Przesunięcie zaliczki i refundacji między kwartałami,</a:t>
            </a:r>
          </a:p>
          <a:p>
            <a:pPr lvl="1"/>
            <a:r>
              <a:rPr lang="pl-PL" dirty="0"/>
              <a:t>Pomniejszenie zaliczki na poczet refundacji i odwrotnie.</a:t>
            </a:r>
          </a:p>
          <a:p>
            <a:r>
              <a:rPr lang="pl-PL" dirty="0"/>
              <a:t>Zmiany w HRP niewymagające zgód czy aneksu:</a:t>
            </a:r>
          </a:p>
          <a:p>
            <a:pPr lvl="1"/>
            <a:r>
              <a:rPr lang="pl-PL" dirty="0"/>
              <a:t>Przesunięcie wydatków pomiędzy kwartałami,</a:t>
            </a:r>
          </a:p>
          <a:p>
            <a:pPr lvl="1"/>
            <a:r>
              <a:rPr lang="pl-PL" dirty="0"/>
              <a:t>Przesunięcie kwoty wydatków ale wyłącznie w ramach kategorii.</a:t>
            </a:r>
          </a:p>
          <a:p>
            <a:r>
              <a:rPr lang="pl-PL" dirty="0"/>
              <a:t>Zmiana w HRP wymagająca aneksu:</a:t>
            </a:r>
          </a:p>
          <a:p>
            <a:pPr lvl="1"/>
            <a:r>
              <a:rPr lang="pl-PL" dirty="0"/>
              <a:t>Przesunięcie kosztów pomiędzy kategoriami,</a:t>
            </a:r>
          </a:p>
          <a:p>
            <a:pPr lvl="1"/>
            <a:r>
              <a:rPr lang="pl-PL" dirty="0"/>
              <a:t>Zwiększenie lub zmniejszenie pozycji w zakresie rzeczowym.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C92D06E-2101-4F5D-8794-DAF7F7FBF68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85978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0B64016-392A-4E67-9F69-9EB8946EE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Zmiany pozycji w zakresie rzeczowym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BB779C-8632-4F1C-B361-8580207D0C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Z dniem 12 czerwca 2025 r. wprowadzamy możliwe zmiany w zakresie rzeczowym grantu.</a:t>
            </a:r>
          </a:p>
          <a:p>
            <a:r>
              <a:rPr lang="pl-PL" dirty="0"/>
              <a:t>Zmiany te wymagają bezwzględnie sporządzenia aneksu.</a:t>
            </a:r>
          </a:p>
          <a:p>
            <a:pPr lvl="1"/>
            <a:r>
              <a:rPr lang="pl-PL" dirty="0"/>
              <a:t>Rozliczenie wydatku sprzed dnia podpisania aneksu możliwe jest wyłącznie w formie refundacji.</a:t>
            </a:r>
          </a:p>
          <a:p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Zmiany musi uzasadnić </a:t>
            </a:r>
            <a:r>
              <a:rPr lang="pl-PL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grantobiorca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 wniosku o zmianę. </a:t>
            </a:r>
            <a:endParaRPr lang="pl-PL" dirty="0"/>
          </a:p>
          <a:p>
            <a:r>
              <a:rPr lang="pl-PL" dirty="0"/>
              <a:t>Zmiany są możliwe jeżeli zostaną spełnione łącznie nw. przesłanki:</a:t>
            </a:r>
          </a:p>
          <a:p>
            <a:pPr marL="503971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godność z celem realizacji przedsięwzięcia wskazanym i opisanym szczegółowo we wniosku;</a:t>
            </a:r>
          </a:p>
          <a:p>
            <a:pPr marL="503971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Brak wpływu na kryteria wyboru Grantobiorcy z etapu oceny wniosku;</a:t>
            </a:r>
          </a:p>
          <a:p>
            <a:pPr marL="503971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Zachowanie tożsamości zakresu rzeczowego;</a:t>
            </a:r>
          </a:p>
          <a:p>
            <a:pPr marL="503971" lvl="1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Zachowanie limitów środków przewidzianych w umowie o powierzenie grantu.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345DD32-321C-4E37-AAEF-F9967327D6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4700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0E1C97-5E20-4677-926C-02561CC5F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Ad. 1 Z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godność z celem realizacji przedsięwzięcia wskazanym i opisanym szczegółowo we wniosku.</a:t>
            </a:r>
            <a:b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B37D91-C22B-47C1-BBC7-10742294B9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411685"/>
            <a:ext cx="8640382" cy="4248154"/>
          </a:xfrm>
        </p:spPr>
        <p:txBody>
          <a:bodyPr/>
          <a:lstStyle/>
          <a:p>
            <a:r>
              <a:rPr lang="pl-PL" dirty="0"/>
              <a:t>Zmiana w zakresie rzeczowym nie może mieć negatywnego wpływu na określony cel realizacji przedsięwzięcia wskazany i opisany we wniosku:</a:t>
            </a:r>
          </a:p>
          <a:p>
            <a:pPr lvl="1"/>
            <a:r>
              <a:rPr lang="pl-PL" dirty="0"/>
              <a:t>Zmiana nie może modyfikować celu przedsięwzięcia</a:t>
            </a:r>
          </a:p>
          <a:p>
            <a:pPr lvl="1"/>
            <a:r>
              <a:rPr lang="pl-PL" dirty="0"/>
              <a:t>Zmiana może jedynie </a:t>
            </a:r>
            <a:r>
              <a:rPr lang="pl-PL" dirty="0" err="1"/>
              <a:t>doszczegółowić</a:t>
            </a:r>
            <a:r>
              <a:rPr lang="pl-PL" dirty="0"/>
              <a:t> cel przedsięwzięcia.</a:t>
            </a:r>
          </a:p>
          <a:p>
            <a:r>
              <a:rPr lang="pl-PL" dirty="0"/>
              <a:t>Nie można zatem dodać nowego zakresu rzeczowego:</a:t>
            </a:r>
          </a:p>
          <a:p>
            <a:pPr lvl="1"/>
            <a:r>
              <a:rPr lang="pl-PL" dirty="0"/>
              <a:t>Np. jeżeli Grantobiorca nie ubiegał się o dofinansowanie na roboty budowlane, to nie może dodać sobie tego zakresu.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4810E8-FE7D-4EEC-BF4E-3B7B5C49C4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89530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0B9DFA-1EEB-44C7-946F-969091AAB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Ad. 2 </a:t>
            </a:r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Brak wpływu na kryteria wyboru Grantobiorcy z etapu oceny wniosku.</a:t>
            </a:r>
            <a:b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DE58B60-40F9-4E98-9B52-17B6F1368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195661"/>
            <a:ext cx="8640382" cy="4464178"/>
          </a:xfrm>
        </p:spPr>
        <p:txBody>
          <a:bodyPr/>
          <a:lstStyle/>
          <a:p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Zmiana zakresu rzeczowego nie może wpływać na dokonaną ocenę kryteriów wybory </a:t>
            </a:r>
            <a:r>
              <a:rPr lang="pl-PL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grantobiorcy</a:t>
            </a:r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lvl="1"/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 może wpływać na kryteria obligatoryjne</a:t>
            </a:r>
          </a:p>
          <a:p>
            <a:pPr lvl="1"/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 może wpływać na kryteria fakultatywne</a:t>
            </a:r>
          </a:p>
          <a:p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Nie jest możliwa zmiana w zakresie rzeczowym, która skutkowałaby na etapie oceny wniosku otrzymaniem oceny negatywnej lub nieprzyznaniem punktu. 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52D3BB2-C645-46AA-9769-A7331BF4C2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6974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A634BC-B273-41B2-982E-3EAE2FEB5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435" y="539838"/>
            <a:ext cx="8459284" cy="1080001"/>
          </a:xfrm>
        </p:spPr>
        <p:txBody>
          <a:bodyPr/>
          <a:lstStyle/>
          <a:p>
            <a:pPr algn="ctr"/>
            <a:r>
              <a:rPr lang="pl-PL" dirty="0"/>
              <a:t>Termin rozliczenia zaliczki wypłaconej </a:t>
            </a:r>
            <a:br>
              <a:rPr lang="pl-PL" dirty="0"/>
            </a:br>
            <a:r>
              <a:rPr lang="pl-PL" dirty="0"/>
              <a:t>w kwietniu 2025 r.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63806F-C7ED-4853-A573-7079D5A3F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079" y="1979837"/>
            <a:ext cx="8459283" cy="4680002"/>
          </a:xfrm>
        </p:spPr>
        <p:txBody>
          <a:bodyPr>
            <a:normAutofit fontScale="92500"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Grantobiorcy, którzy otrzymali zaliczkę w kwietniu 2025 r. mają </a:t>
            </a:r>
            <a:r>
              <a:rPr lang="pl-PL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obowiązek </a:t>
            </a: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złożyć sprawozdanie wraz z załącznikami do dnia:</a:t>
            </a:r>
          </a:p>
          <a:p>
            <a:pPr marL="0" indent="0" algn="just">
              <a:buNone/>
            </a:pPr>
            <a:r>
              <a:rPr lang="pl-PL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7 lipca 2025 r.* </a:t>
            </a:r>
          </a:p>
          <a:p>
            <a:pPr marL="789721" lvl="1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Liczona jest data przelewu bankowego – obciążenia rachunku NFZ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 jest zachowany, gdy sprawozdanie zostanie przesłane do OW.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Właściwy Oddział Wojewódzki NFZ sprawdza i następnie zatwierdza sprawozdanie. </a:t>
            </a:r>
            <a:r>
              <a:rPr lang="pl-PL" sz="20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zatwierdzeniu sprawozdania</a:t>
            </a:r>
            <a:r>
              <a:rPr lang="pl-PL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Grantodawca przekazuje informację o zatwierdzeniu / niezatwierdzeniu sprawozdania.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ROZLICZENIU PODLEGA 100% POBRANYCH ŚRODKÓW ZA ZALICZKĘ</a:t>
            </a:r>
          </a:p>
          <a:p>
            <a:pPr marL="0" indent="0" algn="just">
              <a:buNone/>
            </a:pPr>
            <a:endParaRPr lang="pl-PL" sz="2000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 algn="just">
              <a:buNone/>
            </a:pPr>
            <a:r>
              <a:rPr lang="pl-PL" sz="20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</a:t>
            </a:r>
            <a:r>
              <a:rPr lang="pl-PL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5-ty dzień obowiązku sprawozdawczego przypada w sobotę. Termin, który upływa w sobotę, niedzielę oraz święto upływa następnego dnia roboczego.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77F7E8-C8F5-47C3-9FBF-C2130C1B78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84802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E0B141-7B80-44EB-9547-81F4E2165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Ad. 3 Zachowanie tożsamości zakresu rzeczowego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5F6DB8-A9ED-4431-B7C4-6F8CF6721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Grantobiorca może dodać nowe pozycje zakresy rzeczowego czy też zwiększyć liczbę sprzętu:</a:t>
            </a:r>
          </a:p>
          <a:p>
            <a:pPr lvl="1"/>
            <a:r>
              <a:rPr lang="pl-PL" dirty="0"/>
              <a:t>Można dodać wyłącznie ten sprzęt, który znajduje się zakresie rzeczowym wskazanym w załączniku nr 1 do Procedury grantowej. </a:t>
            </a:r>
          </a:p>
          <a:p>
            <a:pPr lvl="1"/>
            <a:r>
              <a:rPr lang="pl-PL" dirty="0"/>
              <a:t>Nie jest możliwe dokonanie zmian poza zakresem rzeczowym projektu – czyli dodanie sprzętu czy prac budowlanych niezgodnych z zakresem. </a:t>
            </a:r>
          </a:p>
          <a:p>
            <a:r>
              <a:rPr lang="pl-PL" sz="18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 do zasady nie powinno się przenosić środków pomiędzy kategoriami, chyba że jest to uzasadnione merytorycznie i zmiany są spójne wewnętrznie, związane z zapewnieniem jednolitej funkcjonalności (np. zakup sprzętu medycznego przy jednoczesnym zakupie mebla medycznego ułatwiającego/niezbędnego do korzystania) oraz osiągnięcia celu przedsięwzięcia.</a:t>
            </a:r>
          </a:p>
          <a:p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Nie jest możliwa rezygnacja z całej kategorii zakresu rzeczowego.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309C45A-3D1B-4CAB-90B5-3E06A7C8BF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37577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A45E17-CFD4-4BDA-B3F5-04523745B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Ad. 4 Zachowanie limitów środków przewidzianych w umowie o powierzenie grantu.</a:t>
            </a:r>
            <a:br>
              <a:rPr lang="pl-P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4DCB2C-C8A6-41E8-B690-F861BB6D8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Zmiana zakresu rzeczowego i dodanie nowych pozycji nie może wiązać się ze zwiększeniem łącznej kwoty przyznanego grantu wskazanej w umowie o powierzenie grantu.</a:t>
            </a:r>
          </a:p>
          <a:p>
            <a:pPr lvl="1"/>
            <a:r>
              <a:rPr lang="pl-PL" dirty="0"/>
              <a:t>Jeżeli umowa nie obejmuje pełnego limitu  (300 tys. zł / 450 tys. zł / 600 tys. zł), podmiot na skutek zmian nie może dodać brakującej części środków do wysokości limitu.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A580DA2-4AC1-415D-B964-18E5B66742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58479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AFB460-CD37-4492-9B6A-DE1E6F124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Data dokonania zmian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A9C02E-5554-49D7-8462-822A8B49A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Zmiany w zakresie rzeczowym są możliwe wyłącznie począwszy od nowego miesiąca po dniu złożenia wniosku o zmianę.</a:t>
            </a:r>
          </a:p>
          <a:p>
            <a:pPr lvl="1"/>
            <a:r>
              <a:rPr lang="pl-PL" dirty="0"/>
              <a:t>Złożenie wniosku o zmianę na koniec miesiąca rodzi ryzyko nierozpoznania i niemożliwości wprowadzenia zmian od 1-go dnia kolejnego miesiąca. </a:t>
            </a:r>
          </a:p>
          <a:p>
            <a:pPr lvl="1"/>
            <a:r>
              <a:rPr lang="pl-PL" dirty="0"/>
              <a:t>Nie jest możliwe dokonanie zmian z datą wsteczną.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7266923-8DE9-4105-A43E-659D7B9C76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96119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160F66-2626-47BD-B6D2-B21409860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93ED6D-4AAC-486C-B0F8-0210FAE8D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Każdy Grantobiorca ma bezwzględny obowiązek rozliczenia zaliczki:</a:t>
            </a:r>
          </a:p>
          <a:p>
            <a:pPr lvl="1"/>
            <a:r>
              <a:rPr lang="pl-PL" dirty="0"/>
              <a:t>Do 7 lipca 2025 r. (kwietniowe zaliczki) albo do 5 sierpnia 2025 r. (majowe zaliczki)</a:t>
            </a:r>
          </a:p>
          <a:p>
            <a:pPr lvl="1"/>
            <a:r>
              <a:rPr lang="pl-PL" dirty="0"/>
              <a:t>Nierozliczenie zaliczki w wysokości 100% kosztów oznacza negatywne skutki dla podmiotu</a:t>
            </a:r>
          </a:p>
          <a:p>
            <a:pPr lvl="1"/>
            <a:r>
              <a:rPr lang="pl-PL" dirty="0"/>
              <a:t>Zwrócona niewykorzystana części zaliczki nie przepada. </a:t>
            </a:r>
          </a:p>
          <a:p>
            <a:r>
              <a:rPr lang="pl-PL" dirty="0"/>
              <a:t>Rozliczeniu podlegają te wydatki, które zostały poprawnie opisane w sprawozdaniu i załącznikach.</a:t>
            </a:r>
          </a:p>
          <a:p>
            <a:r>
              <a:rPr lang="pl-PL" dirty="0"/>
              <a:t>Zmianie uległ limit, od którego należy w sposób prawidłowy udokumentować zamówienia – 80 tys. zł netto.</a:t>
            </a:r>
          </a:p>
          <a:p>
            <a:r>
              <a:rPr lang="pl-PL" dirty="0"/>
              <a:t>Możliwa jest zmiana zakresu rzeczowego w uzasadnionych przypadkach.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96ED536-D72D-41D0-AF9F-DB7FBF7F9A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4253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Wsparcie podstawowej opieki zdrowotnej (POZ)</a:t>
            </a:r>
          </a:p>
        </p:txBody>
      </p:sp>
      <p:pic>
        <p:nvPicPr>
          <p:cNvPr id="11" name="Symbol zastępczy obrazu 10">
            <a:extLst>
              <a:ext uri="{FF2B5EF4-FFF2-40B4-BE49-F238E27FC236}">
                <a16:creationId xmlns:a16="http://schemas.microsoft.com/office/drawing/2014/main" id="{97809A75-83C9-4DC1-AA7D-D3DA52D1318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87" b="18587"/>
          <a:stretch>
            <a:fillRect/>
          </a:stretch>
        </p:blipFill>
        <p:spPr>
          <a:xfrm>
            <a:off x="1025524" y="0"/>
            <a:ext cx="8640763" cy="5221288"/>
          </a:xfr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88CA8CFC-8CBA-42BE-ACFA-8A81630222C1}"/>
              </a:ext>
            </a:extLst>
          </p:cNvPr>
          <p:cNvSpPr txBox="1"/>
          <p:nvPr/>
        </p:nvSpPr>
        <p:spPr>
          <a:xfrm>
            <a:off x="2673350" y="3307834"/>
            <a:ext cx="53467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F858A7-32E7-40C3-9050-A5D6C941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Termin rozliczenia zaliczki wypłaconej w maju 2025 r.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F8E042-A983-4525-87E6-B18A3FA94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Grantobiorcy, którzy otrzymali zaliczkę w maju 2025 r. mają </a:t>
            </a:r>
            <a:r>
              <a:rPr lang="pl-PL" sz="20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obowiązek </a:t>
            </a: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złożyć sprawozdanie wraz z załącznikami do dnia</a:t>
            </a:r>
          </a:p>
          <a:p>
            <a:pPr marL="0" indent="0" algn="just">
              <a:buNone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	</a:t>
            </a:r>
            <a:r>
              <a:rPr lang="pl-PL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 sierpnia 2025 r. </a:t>
            </a:r>
          </a:p>
          <a:p>
            <a:pPr marL="789721" lvl="1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Liczona jest data przelewu bankowego – obciążenia rachunku NFZ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Termin jest zachowany, gdy sprawozdanie zostanie przesłane do OW.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Właściwy Oddział Wojewódzki NFZ sprawdza i następnie zatwierdza sprawozdanie. </a:t>
            </a:r>
            <a:r>
              <a:rPr lang="pl-PL" sz="20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 zatwierdzeniu sprawozdania</a:t>
            </a:r>
            <a:r>
              <a:rPr lang="pl-PL" sz="20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Grantodawca przekazuje informację o zatwierdzeniu / niezatwierdzeniu sprawozdania.</a:t>
            </a:r>
            <a:endParaRPr lang="pl-PL" sz="2000" b="1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ROZLICZENIU PODLEGA 100% POBRANYCH ŚRODKÓW ZA ZALICZKĘ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3C164FC-DA33-4440-A1EF-DE0FE345706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858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A634BC-B273-41B2-982E-3EAE2FEB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Czas oceny sprawozdania przez OW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63806F-C7ED-4853-A573-7079D5A3F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079" y="1979837"/>
            <a:ext cx="8928512" cy="4680002"/>
          </a:xfrm>
        </p:spPr>
        <p:txBody>
          <a:bodyPr>
            <a:norm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godnie z zapisami umowy o przekazanie grantu, członkowie Zespołów Monitorujących dokonują weryfikacji sprawozdania okresowego, w terminie do </a:t>
            </a: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dni roboczych od dnia jego otrzymania</a:t>
            </a:r>
            <a:r>
              <a:rPr lang="pl-P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w razie korekty kolejnych jego wersji w terminie do 14 dni roboczych od dnia ich otrzymania. Grantodawca wyznacza termin na poprawę złożonego przez Grantobiorcę sprawozdania okresowego nie krótszy niż 3 dni robocze i nie dłuższy niż 5 dni roboczych. Do ww. terminów nie wlicza się czasu na złożenie wyjaśnień i dokumentów.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pl-PL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Prowadzenie rozmów – WYŁĄCZNIE MAIL</a:t>
            </a:r>
          </a:p>
          <a:p>
            <a:pPr marL="0" indent="0" algn="just">
              <a:buNone/>
            </a:pPr>
            <a:endParaRPr lang="pl-PL" sz="2000" i="1" dirty="0">
              <a:solidFill>
                <a:srgbClr val="00B05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177F7E8-C8F5-47C3-9FBF-C2130C1B78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290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85F955-8340-48AA-BED5-D9F0646B8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386" y="539478"/>
            <a:ext cx="9577064" cy="648072"/>
          </a:xfrm>
        </p:spPr>
        <p:txBody>
          <a:bodyPr/>
          <a:lstStyle/>
          <a:p>
            <a:r>
              <a:rPr lang="pl-PL" dirty="0"/>
              <a:t>Zwrot niewykorzystanej transzy zaliczki lub jej części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CB19D1-F636-4D84-986A-A8C962793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638" y="1408157"/>
            <a:ext cx="9144535" cy="579168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Zgodnie z </a:t>
            </a:r>
            <a:r>
              <a:rPr lang="pl-PL" sz="2200" b="1" i="0" u="none" strike="noStrike" baseline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§ 13 ust. </a:t>
            </a:r>
            <a:r>
              <a:rPr lang="pl-PL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 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umowy o powierzenie grantu;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przypadku, gdy ze sprawozdania okresowego, o którym mowa w ust. 2, wynika, że poniesione wydatki w ramach Projektu grantowego są niższe niż wskazane w § 8 ust. 1, Grantobiorca zobowiązany jest do </a:t>
            </a:r>
            <a:r>
              <a:rPr lang="pl-PL" sz="2200" u="sng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zwrotu niewykorzystanych środków w ciągu </a:t>
            </a:r>
            <a:r>
              <a:rPr lang="pl-PL" sz="2200" b="1" u="sng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 dni kalendarzowych </a:t>
            </a:r>
            <a:r>
              <a:rPr lang="pl-PL" sz="2200" u="sng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od dnia rozliczenia transzy grantu</a:t>
            </a:r>
            <a:r>
              <a:rPr lang="pl-PL" sz="2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na wskazany przez Grantodawcę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2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rachunek bankowy.</a:t>
            </a: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Rozliczenie transzy grantu następuje poprzez złożenie sprawozdania okresowego.</a:t>
            </a:r>
            <a:endParaRPr lang="pl-PL" sz="22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Zwrotu niewykorzystanej transzy zaliczki lub jej części Grantobiorca dokonuje po złożeniu ostatniego sprawozdania okresowego z danego cyklu 3 miesięcznego.  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Zwrotu dokonuje się 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 </a:t>
            </a:r>
            <a:r>
              <a:rPr lang="pl-PL" sz="2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rachunek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bankowy właściwego OW NFZ – </a:t>
            </a:r>
            <a:r>
              <a:rPr lang="pl-PL" sz="22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KONTO ŚRODKÓW EUROPEJSKICH</a:t>
            </a:r>
            <a:endParaRPr lang="pl-PL" sz="2200" b="1" dirty="0">
              <a:solidFill>
                <a:srgbClr val="FF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ü"/>
            </a:pPr>
            <a:r>
              <a:rPr lang="pl-PL" sz="2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przypadku nierozliczenia zaliczki w terminie tj</a:t>
            </a:r>
            <a:r>
              <a:rPr lang="pl-PL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niezłożenia sprawozdania</a:t>
            </a:r>
            <a:r>
              <a:rPr lang="pl-PL" sz="2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Grantobiorca zobowiązany jest do jej zwrotu w terminie 7 dni kalendarzowych od upływu terminu jej rozliczenia (§ 13 ust. 7 umowy o powierzenie grantu).</a:t>
            </a: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pl-PL" sz="22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ü"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endParaRPr lang="pl-P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FD38057-B7C1-413C-8FC8-C855793DF92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4762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FDCC99-40ED-4BCB-9F57-57F6775C7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7" y="359838"/>
            <a:ext cx="8640381" cy="1080001"/>
          </a:xfrm>
        </p:spPr>
        <p:txBody>
          <a:bodyPr/>
          <a:lstStyle/>
          <a:p>
            <a:r>
              <a:rPr lang="pl-PL" dirty="0"/>
              <a:t>Terminarz zwrotu niewykorzystanych środków przeznaczonych na zaliczkę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0CA686-2B94-43E4-9D1E-46CDA6E5A6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39839"/>
            <a:ext cx="8640382" cy="5328392"/>
          </a:xfrm>
        </p:spPr>
        <p:txBody>
          <a:bodyPr>
            <a:normAutofit/>
          </a:bodyPr>
          <a:lstStyle/>
          <a:p>
            <a:pPr marL="0" indent="-46771">
              <a:lnSpc>
                <a:spcPct val="107000"/>
              </a:lnSpc>
              <a:buNone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na zwrot niewykorzystanej części zaliczki: 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dni kalendarzowych liczonych od dnia złożenia sprawozdania okresowego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639028" lvl="1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Sprawozdanie złożone w dniu 1 lipca 2025 r. </a:t>
            </a:r>
          </a:p>
          <a:p>
            <a:pPr marL="1096229" lvl="2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zwrotu niewykorzystanych środków przypada na dzień 8 lipca 2025 r. </a:t>
            </a:r>
          </a:p>
          <a:p>
            <a:pPr marL="639028" lvl="1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Sprawozdanie złożone w dniu 2 lipca 2025 r.</a:t>
            </a:r>
          </a:p>
          <a:p>
            <a:pPr marL="1096229" lvl="2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zwrotu niewykorzystanych środków przypada na dzień 9 lipca 2025 r. </a:t>
            </a:r>
          </a:p>
          <a:p>
            <a:pPr marL="639028" lvl="1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Sprawozdanie złożone w dniu 3 lipca 2025 r.</a:t>
            </a:r>
          </a:p>
          <a:p>
            <a:pPr marL="1096229" lvl="2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zwrotu niewykorzystanych środków przypada na dzień 10 lipca 2025 r. </a:t>
            </a:r>
          </a:p>
          <a:p>
            <a:pPr marL="639028" lvl="1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Sprawozdanie złożone w dniu 4 lipca 2025 r.</a:t>
            </a:r>
          </a:p>
          <a:p>
            <a:pPr marL="1096229" lvl="2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zwrotu niewykorzystanych środków przypada na dzień 11 lipca 2025 r. </a:t>
            </a:r>
          </a:p>
          <a:p>
            <a:pPr marL="639028" lvl="1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Sprawozdanie złożone w dniu 5 lipca 2025 r.</a:t>
            </a:r>
          </a:p>
          <a:p>
            <a:pPr marL="1096229" lvl="2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zwrotu niewykorzystanych środków przypada na dzień 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lipca 2025 r*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639028" lvl="1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Sprawozdanie złożone w dniu 6 lipca 2025 r.</a:t>
            </a:r>
          </a:p>
          <a:p>
            <a:pPr marL="1096229" lvl="2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zwrotu niewykorzystanych środków przypada na dzień </a:t>
            </a:r>
            <a:r>
              <a:rPr lang="pl-PL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 lipca 2025 r*.</a:t>
            </a: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639028" lvl="1" indent="-228600">
              <a:lnSpc>
                <a:spcPct val="107000"/>
              </a:lnSpc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Sprawozdanie złożone w dniu 7 lipca 2025 r.</a:t>
            </a:r>
          </a:p>
          <a:p>
            <a:pPr marL="1096229" lvl="2" indent="-228600">
              <a:lnSpc>
                <a:spcPct val="107000"/>
              </a:lnSpc>
              <a:spcAft>
                <a:spcPts val="800"/>
              </a:spcAft>
              <a:buFont typeface="+mj-lt"/>
              <a:buAutoNum type="romanLcPeriod"/>
            </a:pPr>
            <a:r>
              <a:rPr lang="pl-PL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zwrotu niewykorzystanych środków przypada na dzień 14 lipca 2025 r.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EB1E01F-CF91-43C9-B4AE-E84E7B73AFC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395F9D19-3C6C-41E2-A7B7-5593729F14B3}"/>
              </a:ext>
            </a:extLst>
          </p:cNvPr>
          <p:cNvSpPr txBox="1"/>
          <p:nvPr/>
        </p:nvSpPr>
        <p:spPr>
          <a:xfrm>
            <a:off x="2033538" y="6996454"/>
            <a:ext cx="74888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* Z uwagi na termin przypadający w dni inne niż robocze</a:t>
            </a:r>
          </a:p>
        </p:txBody>
      </p:sp>
    </p:spTree>
    <p:extLst>
      <p:ext uri="{BB962C8B-B14F-4D97-AF65-F5344CB8AC3E}">
        <p14:creationId xmlns:p14="http://schemas.microsoft.com/office/powerpoint/2010/main" val="2791555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9CFCCF-DEEA-4EDF-AAFC-C495791D81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4BE1BA-467B-4996-82CE-D1F12CCA8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Grantobiorcy został przyznany grant w wysokości 300 000 zł, z czego:</a:t>
            </a:r>
          </a:p>
          <a:p>
            <a:pPr lvl="1"/>
            <a:r>
              <a:rPr lang="pl-PL" dirty="0"/>
              <a:t>200 000 zł przeznaczone było na wypłatę zaliczki na II kwartał</a:t>
            </a:r>
          </a:p>
          <a:p>
            <a:pPr lvl="1"/>
            <a:r>
              <a:rPr lang="pl-PL" dirty="0"/>
              <a:t>100 000 zł przeznaczone było na refundację.</a:t>
            </a:r>
          </a:p>
          <a:p>
            <a:r>
              <a:rPr lang="pl-PL" dirty="0"/>
              <a:t>Podmiot pobrał zaliczkę w wysokości 200 000 zł</a:t>
            </a:r>
          </a:p>
          <a:p>
            <a:pPr lvl="1"/>
            <a:r>
              <a:rPr lang="pl-PL" dirty="0"/>
              <a:t>Dokonał zakupów na kwotę 150 000 zł</a:t>
            </a:r>
          </a:p>
          <a:p>
            <a:pPr lvl="1"/>
            <a:r>
              <a:rPr lang="pl-PL" dirty="0"/>
              <a:t>Nie dokonał zakupu na kwotę 50 000 zł</a:t>
            </a:r>
          </a:p>
          <a:p>
            <a:pPr lvl="1"/>
            <a:endParaRPr lang="pl-PL" dirty="0"/>
          </a:p>
          <a:p>
            <a:r>
              <a:rPr lang="pl-PL" dirty="0"/>
              <a:t>Ma obowiązek złożyć sprawozdanie z załącznikami na kwotę 150 000 zł </a:t>
            </a:r>
          </a:p>
          <a:p>
            <a:pPr lvl="1"/>
            <a:r>
              <a:rPr lang="pl-PL" dirty="0"/>
              <a:t>W ciągu 7 dni od dnia przekazania do NFZ sprawozdania musi dokonać przelewu bankowego niewykorzystanej części zaliczki na konto środków europejskich, z którego otrzymał przelew.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40B7D6A-372D-455F-9D3E-A753F09A99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1805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8E984F-5392-4A8C-A48B-F5518A133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426" y="539477"/>
            <a:ext cx="9000901" cy="1080001"/>
          </a:xfrm>
        </p:spPr>
        <p:txBody>
          <a:bodyPr/>
          <a:lstStyle/>
          <a:p>
            <a:pPr algn="ctr"/>
            <a:r>
              <a:rPr lang="pl-PL" dirty="0"/>
              <a:t>Tytuł przelewu do zwrotu niewykorzystanej transzy zaliczki lub jej części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0A7BF1A-15FF-4468-84DB-607DD715CC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288B1E8-8F04-4D0B-A62B-24BF7203A3CF}"/>
              </a:ext>
            </a:extLst>
          </p:cNvPr>
          <p:cNvSpPr txBox="1"/>
          <p:nvPr/>
        </p:nvSpPr>
        <p:spPr>
          <a:xfrm>
            <a:off x="1277454" y="2731985"/>
            <a:ext cx="8387746" cy="4146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solidFill>
                  <a:srgbClr val="FF000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TYTUŁ PRZELEWU</a:t>
            </a:r>
            <a:endParaRPr lang="pl-PL" sz="2400" dirty="0">
              <a:solidFill>
                <a:srgbClr val="FF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endParaRPr lang="pl-PL" sz="24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l-PL" sz="24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Zwrot środków zaliczki do zapotrzebowanie na środki z dnia …..,  umowa </a:t>
            </a:r>
            <a:r>
              <a:rPr lang="pl-PL" sz="2400" b="1" dirty="0">
                <a:solidFill>
                  <a:srgbClr val="00B050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01OW/0000/I/2024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2400" b="1" dirty="0">
              <a:solidFill>
                <a:srgbClr val="00B05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pl-PL" sz="2400" b="1" dirty="0">
              <a:solidFill>
                <a:srgbClr val="00B05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u="sng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Wartości na zielono to numer Państwa umowy o powierzenie grantu</a:t>
            </a:r>
            <a:endParaRPr lang="pl-PL" sz="2400" u="sng" dirty="0">
              <a:solidFill>
                <a:srgbClr val="00B05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54544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D9CEDFC1EE654EB1D31AF6B3C395EF" ma:contentTypeVersion="2" ma:contentTypeDescription="Utwórz nowy dokument." ma:contentTypeScope="" ma:versionID="c29649771d76bb0eccc60658f63abebf">
  <xsd:schema xmlns:xsd="http://www.w3.org/2001/XMLSchema" xmlns:xs="http://www.w3.org/2001/XMLSchema" xmlns:p="http://schemas.microsoft.com/office/2006/metadata/properties" xmlns:ns2="34792cdb-b207-4b1e-9f5b-2b41ccf7e8c8" targetNamespace="http://schemas.microsoft.com/office/2006/metadata/properties" ma:root="true" ma:fieldsID="67401d2752178325b439327df89c1249" ns2:_="">
    <xsd:import namespace="34792cdb-b207-4b1e-9f5b-2b41ccf7e8c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792cdb-b207-4b1e-9f5b-2b41ccf7e8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9FC7FB-44E1-4D23-B52F-95C5022CA8AD}">
  <ds:schemaRefs>
    <ds:schemaRef ds:uri="34792cdb-b207-4b1e-9f5b-2b41ccf7e8c8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E118360-4702-42DA-8EC6-CC470B1567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7F1918-43F3-41F8-9230-14B85A10DD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792cdb-b207-4b1e-9f5b-2b41ccf7e8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1383</TotalTime>
  <Words>2992</Words>
  <Application>Microsoft Office PowerPoint</Application>
  <PresentationFormat>Niestandardowy</PresentationFormat>
  <Paragraphs>295</Paragraphs>
  <Slides>34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40" baseType="lpstr">
      <vt:lpstr>Aptos</vt:lpstr>
      <vt:lpstr>Arial</vt:lpstr>
      <vt:lpstr>Calibri</vt:lpstr>
      <vt:lpstr>Open Sans</vt:lpstr>
      <vt:lpstr>Wingdings</vt:lpstr>
      <vt:lpstr>Motyw pakietu Office</vt:lpstr>
      <vt:lpstr>Przygotowanie do rozliczenia zaliczek lipiec 2025 r. w projekcie „Wsparcie podstawowej opieki zdrowotnej (POZ)” - spotkanie z Grantobiorcami 12.06.2025 r. </vt:lpstr>
      <vt:lpstr>Podstawy prawne rozliczenia pobranej zaliczki</vt:lpstr>
      <vt:lpstr>Termin rozliczenia zaliczki wypłaconej  w kwietniu 2025 r. </vt:lpstr>
      <vt:lpstr>Termin rozliczenia zaliczki wypłaconej w maju 2025 r. </vt:lpstr>
      <vt:lpstr>Czas oceny sprawozdania przez OW</vt:lpstr>
      <vt:lpstr>Zwrot niewykorzystanej transzy zaliczki lub jej części</vt:lpstr>
      <vt:lpstr>Terminarz zwrotu niewykorzystanych środków przeznaczonych na zaliczkę</vt:lpstr>
      <vt:lpstr>Przykład</vt:lpstr>
      <vt:lpstr>Tytuł przelewu do zwrotu niewykorzystanej transzy zaliczki lub jej części</vt:lpstr>
      <vt:lpstr>Odsetki bankowe od środków zaliczki</vt:lpstr>
      <vt:lpstr>Tytuł przelewu do zwrotu odsetek</vt:lpstr>
      <vt:lpstr>Konsekwencje zaniechania złożenia sprawozdania z rozliczenia zaliczki w terminie</vt:lpstr>
      <vt:lpstr>Jakie wydatki mogą zostać rozliczone?</vt:lpstr>
      <vt:lpstr>Jakie zatem należy złożyć dokumenty do rozliczenia zaliczki? </vt:lpstr>
      <vt:lpstr>Załączniki do sprawozdania okresowego</vt:lpstr>
      <vt:lpstr>Przyspieszenie procesu oceny</vt:lpstr>
      <vt:lpstr>Weryfikacja formalna – najczęstsze błędy</vt:lpstr>
      <vt:lpstr>Inne błędy</vt:lpstr>
      <vt:lpstr>Wartość zamówienia</vt:lpstr>
      <vt:lpstr>Na co zwracać uwagę przy zamówieniach?</vt:lpstr>
      <vt:lpstr>Prezentacja programu PowerPoint</vt:lpstr>
      <vt:lpstr>Stosowanie zasad uczciwej konkurencji</vt:lpstr>
      <vt:lpstr>Uwagi praktyczne </vt:lpstr>
      <vt:lpstr>Nie będą uznane za wydatki kwalifikowalne</vt:lpstr>
      <vt:lpstr>Kryteria oceny ofert</vt:lpstr>
      <vt:lpstr>Możliwe zmiany HRP i HP</vt:lpstr>
      <vt:lpstr>Zmiany pozycji w zakresie rzeczowym</vt:lpstr>
      <vt:lpstr>Ad. 1 Zgodność z celem realizacji przedsięwzięcia wskazanym i opisanym szczegółowo we wniosku. </vt:lpstr>
      <vt:lpstr>Ad. 2 Brak wpływu na kryteria wyboru Grantobiorcy z etapu oceny wniosku. </vt:lpstr>
      <vt:lpstr>Ad. 3 Zachowanie tożsamości zakresu rzeczowego</vt:lpstr>
      <vt:lpstr>Ad. 4 Zachowanie limitów środków przewidzianych w umowie o powierzenie grantu. </vt:lpstr>
      <vt:lpstr>Data dokonania zmian</vt:lpstr>
      <vt:lpstr>Podsumowanie</vt:lpstr>
      <vt:lpstr>Wsparcie podstawowej opieki zdrowotnej (POZ)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Basiuk Artur</cp:lastModifiedBy>
  <cp:revision>136</cp:revision>
  <dcterms:created xsi:type="dcterms:W3CDTF">2022-06-22T09:40:44Z</dcterms:created>
  <dcterms:modified xsi:type="dcterms:W3CDTF">2025-06-13T05:09:34Z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0x01010050D9CEDFC1EE654EB1D31AF6B3C395EF</vt:lpwstr>
  </property>
</Properties>
</file>