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8"/>
  </p:notesMasterIdLst>
  <p:sldIdLst>
    <p:sldId id="256" r:id="rId2"/>
    <p:sldId id="322" r:id="rId3"/>
    <p:sldId id="289" r:id="rId4"/>
    <p:sldId id="323" r:id="rId5"/>
    <p:sldId id="290" r:id="rId6"/>
    <p:sldId id="291" r:id="rId7"/>
    <p:sldId id="293" r:id="rId8"/>
    <p:sldId id="292" r:id="rId9"/>
    <p:sldId id="287" r:id="rId10"/>
    <p:sldId id="294" r:id="rId11"/>
    <p:sldId id="295" r:id="rId12"/>
    <p:sldId id="296" r:id="rId13"/>
    <p:sldId id="297" r:id="rId14"/>
    <p:sldId id="298" r:id="rId15"/>
    <p:sldId id="299" r:id="rId16"/>
    <p:sldId id="300" r:id="rId17"/>
    <p:sldId id="301" r:id="rId18"/>
    <p:sldId id="302" r:id="rId19"/>
    <p:sldId id="303" r:id="rId20"/>
    <p:sldId id="305" r:id="rId21"/>
    <p:sldId id="306" r:id="rId22"/>
    <p:sldId id="307" r:id="rId23"/>
    <p:sldId id="308" r:id="rId24"/>
    <p:sldId id="309" r:id="rId25"/>
    <p:sldId id="310" r:id="rId26"/>
    <p:sldId id="311" r:id="rId27"/>
    <p:sldId id="312" r:id="rId28"/>
    <p:sldId id="313" r:id="rId29"/>
    <p:sldId id="316" r:id="rId30"/>
    <p:sldId id="314" r:id="rId31"/>
    <p:sldId id="315" r:id="rId32"/>
    <p:sldId id="317" r:id="rId33"/>
    <p:sldId id="318" r:id="rId34"/>
    <p:sldId id="319" r:id="rId35"/>
    <p:sldId id="321" r:id="rId36"/>
    <p:sldId id="260" r:id="rId37"/>
  </p:sldIdLst>
  <p:sldSz cx="10691813" cy="7559675"/>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extLst>
      <p:ext uri="{19B8F6BF-5375-455C-9EA6-DF929625EA0E}">
        <p15:presenceInfo xmlns:p15="http://schemas.microsoft.com/office/powerpoint/2012/main" userId="S::Agnieszka.Palenik@mfipr.gov.pl::6a0c958d-6557-4bbd-8aa6-03360055b1e8" providerId="AD"/>
      </p:ext>
    </p:extLst>
  </p:cmAuthor>
  <p:cmAuthor id="2" name="Nowotka Izabela" initials="NI" lastIdx="1" clrIdx="1">
    <p:extLst>
      <p:ext uri="{19B8F6BF-5375-455C-9EA6-DF929625EA0E}">
        <p15:presenceInfo xmlns:p15="http://schemas.microsoft.com/office/powerpoint/2012/main" userId="S::Izabela.Nowotka@nfz.gov.pl::7cd7b5d1-45a5-4181-9f98-b63602ebd2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72" autoAdjust="0"/>
    <p:restoredTop sz="94660"/>
  </p:normalViewPr>
  <p:slideViewPr>
    <p:cSldViewPr showGuides="1">
      <p:cViewPr varScale="1">
        <p:scale>
          <a:sx n="58" d="100"/>
          <a:sy n="58" d="100"/>
        </p:scale>
        <p:origin x="992" y="4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EEEFF2B-0721-7148-92D1-1650B5B78E9F}" type="datetimeFigureOut">
              <a:rPr lang="pl-PL" smtClean="0"/>
              <a:t>08.04.2025</a:t>
            </a:fld>
            <a:endParaRPr lang="pl-PL"/>
          </a:p>
        </p:txBody>
      </p:sp>
      <p:sp>
        <p:nvSpPr>
          <p:cNvPr id="4" name="Symbol zastępczy obrazu slajd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4.png"/><Relationship Id="rId16" Type="http://schemas.openxmlformats.org/officeDocument/2006/relationships/image" Target="../media/image21.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26760" y="1973818"/>
            <a:ext cx="3959225" cy="720090"/>
          </a:xfrm>
          <a:prstGeom prst="rect">
            <a:avLst/>
          </a:prstGeom>
        </p:spPr>
      </p:pic>
      <p:pic>
        <p:nvPicPr>
          <p:cNvPr id="14" name="Obraz 13">
            <a:extLst>
              <a:ext uri="{FF2B5EF4-FFF2-40B4-BE49-F238E27FC236}">
                <a16:creationId xmlns:a16="http://schemas.microsoft.com/office/drawing/2014/main" id="{2B41AD81-079D-B212-C8B7-9A9D3BEE5179}"/>
              </a:ext>
            </a:extLst>
          </p:cNvPr>
          <p:cNvPicPr>
            <a:picLocks noChangeAspect="1"/>
          </p:cNvPicPr>
          <p:nvPr userDrawn="1"/>
        </p:nvPicPr>
        <p:blipFill>
          <a:blip r:embed="rId3" cstate="hqprint">
            <a:alphaModFix amt="55000"/>
            <a:extLst>
              <a:ext uri="{28A0092B-C50C-407E-A947-70E740481C1C}">
                <a14:useLocalDpi xmlns:a14="http://schemas.microsoft.com/office/drawing/2010/main" val="0"/>
              </a:ext>
            </a:extLst>
          </a:blip>
          <a:stretch>
            <a:fillRect/>
          </a:stretch>
        </p:blipFill>
        <p:spPr>
          <a:xfrm>
            <a:off x="597632" y="540402"/>
            <a:ext cx="1080000" cy="1080000"/>
          </a:xfrm>
          <a:prstGeom prst="rect">
            <a:avLst/>
          </a:prstGeom>
        </p:spPr>
      </p:pic>
      <p:pic>
        <p:nvPicPr>
          <p:cNvPr id="15" name="Obraz 14">
            <a:extLst>
              <a:ext uri="{FF2B5EF4-FFF2-40B4-BE49-F238E27FC236}">
                <a16:creationId xmlns:a16="http://schemas.microsoft.com/office/drawing/2014/main" id="{0A433181-6EED-44B3-4822-4AF9E6BA906A}"/>
              </a:ext>
            </a:extLst>
          </p:cNvPr>
          <p:cNvPicPr>
            <a:picLocks noChangeAspect="1"/>
          </p:cNvPicPr>
          <p:nvPr userDrawn="1"/>
        </p:nvPicPr>
        <p:blipFill>
          <a:blip r:embed="rId4" cstate="hqprint">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id="{276322E5-6025-7EA2-67FB-9F57E9210052}"/>
              </a:ext>
            </a:extLst>
          </p:cNvPr>
          <p:cNvPicPr>
            <a:picLocks noChangeAspect="1"/>
          </p:cNvPicPr>
          <p:nvPr userDrawn="1"/>
        </p:nvPicPr>
        <p:blipFill>
          <a:blip r:embed="rId5" cstate="hqprint">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2" name="Title 1"/>
          <p:cNvSpPr>
            <a:spLocks noGrp="1"/>
          </p:cNvSpPr>
          <p:nvPr>
            <p:ph type="ctrTitle"/>
          </p:nvPr>
        </p:nvSpPr>
        <p:spPr>
          <a:xfrm>
            <a:off x="1385877" y="3059113"/>
            <a:ext cx="7920115" cy="1107677"/>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endParaRPr lang="pl-PL" dirty="0"/>
          </a:p>
        </p:txBody>
      </p:sp>
      <p:pic>
        <p:nvPicPr>
          <p:cNvPr id="8" name="Obraz 7">
            <a:extLst>
              <a:ext uri="{FF2B5EF4-FFF2-40B4-BE49-F238E27FC236}">
                <a16:creationId xmlns:a16="http://schemas.microsoft.com/office/drawing/2014/main" id="{500FFCFA-D3A4-40A4-E76C-99575547246A}"/>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10" name="Obraz 9">
            <a:extLst>
              <a:ext uri="{FF2B5EF4-FFF2-40B4-BE49-F238E27FC236}">
                <a16:creationId xmlns:a16="http://schemas.microsoft.com/office/drawing/2014/main" id="{DC91A070-16DB-C0E1-0B7B-93924541A6E7}"/>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2" name="Obraz 11">
            <a:extLst>
              <a:ext uri="{FF2B5EF4-FFF2-40B4-BE49-F238E27FC236}">
                <a16:creationId xmlns:a16="http://schemas.microsoft.com/office/drawing/2014/main" id="{AB280FEF-799B-B9CA-10D2-815DA71DA238}"/>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spTree>
    <p:extLst>
      <p:ext uri="{BB962C8B-B14F-4D97-AF65-F5344CB8AC3E}">
        <p14:creationId xmlns:p14="http://schemas.microsoft.com/office/powerpoint/2010/main" val="4255767286"/>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F8E39A3A-22D6-B8ED-2F58-16F69704FFAA}"/>
              </a:ext>
            </a:extLst>
          </p:cNvPr>
          <p:cNvSpPr/>
          <p:nvPr userDrawn="1"/>
        </p:nvSpPr>
        <p:spPr>
          <a:xfrm>
            <a:off x="2465388" y="4500563"/>
            <a:ext cx="8226426"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ymbol zastępczy obrazu 10">
            <a:extLst>
              <a:ext uri="{FF2B5EF4-FFF2-40B4-BE49-F238E27FC236}">
                <a16:creationId xmlns:a16="http://schemas.microsoft.com/office/drawing/2014/main" id="{A760FD32-D539-3290-0E5F-1B5EF08EB2F0}"/>
              </a:ext>
            </a:extLst>
          </p:cNvPr>
          <p:cNvSpPr>
            <a:spLocks noGrp="1"/>
          </p:cNvSpPr>
          <p:nvPr>
            <p:ph type="pic" sz="quarter" idx="10"/>
          </p:nvPr>
        </p:nvSpPr>
        <p:spPr>
          <a:xfrm>
            <a:off x="1025525" y="0"/>
            <a:ext cx="8640763" cy="5221288"/>
          </a:xfrm>
          <a:custGeom>
            <a:avLst/>
            <a:gdLst>
              <a:gd name="connsiteX0" fmla="*/ 0 w 8640763"/>
              <a:gd name="connsiteY0" fmla="*/ 0 h 5221288"/>
              <a:gd name="connsiteX1" fmla="*/ 8640763 w 8640763"/>
              <a:gd name="connsiteY1" fmla="*/ 0 h 5221288"/>
              <a:gd name="connsiteX2" fmla="*/ 8640763 w 8640763"/>
              <a:gd name="connsiteY2" fmla="*/ 4500563 h 5221288"/>
              <a:gd name="connsiteX3" fmla="*/ 1439863 w 8640763"/>
              <a:gd name="connsiteY3" fmla="*/ 4500563 h 5221288"/>
              <a:gd name="connsiteX4" fmla="*/ 1439863 w 8640763"/>
              <a:gd name="connsiteY4" fmla="*/ 5221288 h 5221288"/>
              <a:gd name="connsiteX5" fmla="*/ 0 w 8640763"/>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40763" h="5221288">
                <a:moveTo>
                  <a:pt x="0" y="0"/>
                </a:moveTo>
                <a:lnTo>
                  <a:pt x="8640763" y="0"/>
                </a:lnTo>
                <a:lnTo>
                  <a:pt x="8640763" y="4500563"/>
                </a:lnTo>
                <a:lnTo>
                  <a:pt x="1439863" y="4500563"/>
                </a:lnTo>
                <a:lnTo>
                  <a:pt x="1439863"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pic>
        <p:nvPicPr>
          <p:cNvPr id="7" name="Obraz 6" descr="Obraz zawierający tekst&#10;&#10;Opis wygenerowany automatycznie">
            <a:extLst>
              <a:ext uri="{FF2B5EF4-FFF2-40B4-BE49-F238E27FC236}">
                <a16:creationId xmlns:a16="http://schemas.microsoft.com/office/drawing/2014/main" id="{3B4B8A84-3D08-244B-BF5B-6E361D1A74B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466975" y="4500563"/>
            <a:ext cx="3959225" cy="720090"/>
          </a:xfrm>
          <a:prstGeom prst="rect">
            <a:avLst/>
          </a:prstGeom>
        </p:spPr>
      </p:pic>
      <p:sp>
        <p:nvSpPr>
          <p:cNvPr id="2" name="Tytuł 1">
            <a:extLst>
              <a:ext uri="{FF2B5EF4-FFF2-40B4-BE49-F238E27FC236}">
                <a16:creationId xmlns:a16="http://schemas.microsoft.com/office/drawing/2014/main" id="{C3C397EF-E780-3941-A190-8FF660EE9016}"/>
              </a:ext>
            </a:extLst>
          </p:cNvPr>
          <p:cNvSpPr>
            <a:spLocks noGrp="1"/>
          </p:cNvSpPr>
          <p:nvPr>
            <p:ph type="title"/>
          </p:nvPr>
        </p:nvSpPr>
        <p:spPr>
          <a:xfrm>
            <a:off x="2825750" y="5593629"/>
            <a:ext cx="7559675" cy="705572"/>
          </a:xfrm>
        </p:spPr>
        <p:txBody>
          <a:bodyPr/>
          <a:lstStyle/>
          <a:p>
            <a:r>
              <a:rPr lang="pl-PL"/>
              <a:t>Kliknij, aby edytować styl</a:t>
            </a:r>
            <a:endParaRPr lang="pl-PL" dirty="0"/>
          </a:p>
        </p:txBody>
      </p:sp>
      <p:pic>
        <p:nvPicPr>
          <p:cNvPr id="8" name="Obraz 7" descr="znak Funduszy Europejskich">
            <a:extLst>
              <a:ext uri="{FF2B5EF4-FFF2-40B4-BE49-F238E27FC236}">
                <a16:creationId xmlns:a16="http://schemas.microsoft.com/office/drawing/2014/main" id="{BFD80FA4-66E0-3049-A92A-085F431CEB0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9" name="Obraz 8" descr="flaga Unii Europejskie z dopiskiem dofinansowane przez Unię Europejską">
            <a:extLst>
              <a:ext uri="{FF2B5EF4-FFF2-40B4-BE49-F238E27FC236}">
                <a16:creationId xmlns:a16="http://schemas.microsoft.com/office/drawing/2014/main" id="{695F0183-048A-AF46-A850-8C265BFACC2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0" name="Obraz 9" descr="barwy RP">
            <a:extLst>
              <a:ext uri="{FF2B5EF4-FFF2-40B4-BE49-F238E27FC236}">
                <a16:creationId xmlns:a16="http://schemas.microsoft.com/office/drawing/2014/main" id="{875F5C9C-57CB-134D-A405-3BC05A23D856}"/>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spTree>
    <p:extLst>
      <p:ext uri="{BB962C8B-B14F-4D97-AF65-F5344CB8AC3E}">
        <p14:creationId xmlns:p14="http://schemas.microsoft.com/office/powerpoint/2010/main" val="278508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endParaRPr lang="pl-PL" dirty="0"/>
          </a:p>
        </p:txBody>
      </p:sp>
      <p:pic>
        <p:nvPicPr>
          <p:cNvPr id="8" name="Obraz 7" descr="logo Funduszy Europejskich">
            <a:extLst>
              <a:ext uri="{FF2B5EF4-FFF2-40B4-BE49-F238E27FC236}">
                <a16:creationId xmlns:a16="http://schemas.microsoft.com/office/drawing/2014/main" id="{500FFCFA-D3A4-40A4-E76C-99575547246A}"/>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10" name="Obraz 9" descr="flaga Unii Europejskiej z dopiskiem dofinansowane przez Unię Europejską">
            <a:extLst>
              <a:ext uri="{FF2B5EF4-FFF2-40B4-BE49-F238E27FC236}">
                <a16:creationId xmlns:a16="http://schemas.microsoft.com/office/drawing/2014/main" id="{DC91A070-16DB-C0E1-0B7B-93924541A6E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2" name="Obraz 11" descr="barwy RP">
            <a:extLst>
              <a:ext uri="{FF2B5EF4-FFF2-40B4-BE49-F238E27FC236}">
                <a16:creationId xmlns:a16="http://schemas.microsoft.com/office/drawing/2014/main" id="{AB280FEF-799B-B9CA-10D2-815DA71DA238}"/>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pic>
        <p:nvPicPr>
          <p:cNvPr id="6" name="Obraz 5">
            <a:extLst>
              <a:ext uri="{FF2B5EF4-FFF2-40B4-BE49-F238E27FC236}">
                <a16:creationId xmlns:a16="http://schemas.microsoft.com/office/drawing/2014/main" id="{039E0742-6ADE-F448-8437-7F591E1D07FA}"/>
              </a:ext>
            </a:extLst>
          </p:cNvPr>
          <p:cNvPicPr>
            <a:picLocks noChangeAspect="1"/>
          </p:cNvPicPr>
          <p:nvPr userDrawn="1"/>
        </p:nvPicPr>
        <p:blipFill>
          <a:blip r:embed="rId6" cstate="hqprint">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F60567DB-D582-D44E-A6AD-12B2B5F1FE7B}"/>
              </a:ext>
            </a:extLst>
          </p:cNvPr>
          <p:cNvPicPr>
            <a:picLocks noChangeAspect="1"/>
          </p:cNvPicPr>
          <p:nvPr userDrawn="1"/>
        </p:nvPicPr>
        <p:blipFill>
          <a:blip r:embed="rId7" cstate="hqprint">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id="{39EEE39C-033E-F640-8C4C-E23D91BEA336}"/>
              </a:ext>
            </a:extLst>
          </p:cNvPr>
          <p:cNvPicPr>
            <a:picLocks noChangeAspect="1"/>
          </p:cNvPicPr>
          <p:nvPr userDrawn="1"/>
        </p:nvPicPr>
        <p:blipFill>
          <a:blip r:embed="rId8" cstate="hqprint">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id="{C169AC8E-96EA-1048-803E-97D6CEE5E102}"/>
              </a:ext>
            </a:extLst>
          </p:cNvPr>
          <p:cNvPicPr>
            <a:picLocks noChangeAspect="1"/>
          </p:cNvPicPr>
          <p:nvPr userDrawn="1"/>
        </p:nvPicPr>
        <p:blipFill>
          <a:blip r:embed="rId9" cstate="hqprint">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id="{D5D90F56-CFD2-1A40-B479-B556FC2D370D}"/>
              </a:ext>
            </a:extLst>
          </p:cNvPr>
          <p:cNvPicPr>
            <a:picLocks noChangeAspect="1"/>
          </p:cNvPicPr>
          <p:nvPr userDrawn="1"/>
        </p:nvPicPr>
        <p:blipFill>
          <a:blip r:embed="rId10" cstate="hqprint">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id="{48E96C1A-FA5C-A24F-9872-8608B9B3BC4F}"/>
              </a:ext>
            </a:extLst>
          </p:cNvPr>
          <p:cNvPicPr>
            <a:picLocks noChangeAspect="1"/>
          </p:cNvPicPr>
          <p:nvPr userDrawn="1"/>
        </p:nvPicPr>
        <p:blipFill>
          <a:blip r:embed="rId11" cstate="hqprint">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7" name="Obraz 26">
            <a:extLst>
              <a:ext uri="{FF2B5EF4-FFF2-40B4-BE49-F238E27FC236}">
                <a16:creationId xmlns:a16="http://schemas.microsoft.com/office/drawing/2014/main" id="{28B2440F-CBE5-784D-ADC8-E797F64F472B}"/>
              </a:ext>
            </a:extLst>
          </p:cNvPr>
          <p:cNvPicPr>
            <a:picLocks noChangeAspect="1"/>
          </p:cNvPicPr>
          <p:nvPr userDrawn="1"/>
        </p:nvPicPr>
        <p:blipFill>
          <a:blip r:embed="rId12" cstate="hqprint">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9" name="Obraz 28">
            <a:extLst>
              <a:ext uri="{FF2B5EF4-FFF2-40B4-BE49-F238E27FC236}">
                <a16:creationId xmlns:a16="http://schemas.microsoft.com/office/drawing/2014/main" id="{1C717A0E-10D0-FA43-BF65-49909BDCEAFA}"/>
              </a:ext>
            </a:extLst>
          </p:cNvPr>
          <p:cNvPicPr>
            <a:picLocks noChangeAspect="1"/>
          </p:cNvPicPr>
          <p:nvPr userDrawn="1"/>
        </p:nvPicPr>
        <p:blipFill>
          <a:blip r:embed="rId13" cstate="hqprint">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id="{A2891D6F-956C-9342-B2BB-C701A5BC5154}"/>
              </a:ext>
            </a:extLst>
          </p:cNvPr>
          <p:cNvPicPr>
            <a:picLocks noChangeAspect="1"/>
          </p:cNvPicPr>
          <p:nvPr userDrawn="1"/>
        </p:nvPicPr>
        <p:blipFill>
          <a:blip r:embed="rId14" cstate="hqprint">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id="{7DE0C268-A93E-1C47-9AA3-10F1F10D0971}"/>
              </a:ext>
            </a:extLst>
          </p:cNvPr>
          <p:cNvPicPr>
            <a:picLocks noChangeAspect="1"/>
          </p:cNvPicPr>
          <p:nvPr userDrawn="1"/>
        </p:nvPicPr>
        <p:blipFill>
          <a:blip r:embed="rId15" cstate="hqprint">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id="{45508241-FE91-D847-8686-4F72BD314220}"/>
              </a:ext>
            </a:extLst>
          </p:cNvPr>
          <p:cNvPicPr>
            <a:picLocks noChangeAspect="1"/>
          </p:cNvPicPr>
          <p:nvPr userDrawn="1"/>
        </p:nvPicPr>
        <p:blipFill>
          <a:blip r:embed="rId16" cstate="hqprint">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id="{EB9A3203-260A-FA4A-9526-A6276A5756DA}"/>
              </a:ext>
            </a:extLst>
          </p:cNvPr>
          <p:cNvPicPr>
            <a:picLocks noChangeAspect="1"/>
          </p:cNvPicPr>
          <p:nvPr userDrawn="1"/>
        </p:nvPicPr>
        <p:blipFill>
          <a:blip r:embed="rId17" cstate="hqprint">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spTree>
    <p:extLst>
      <p:ext uri="{BB962C8B-B14F-4D97-AF65-F5344CB8AC3E}">
        <p14:creationId xmlns:p14="http://schemas.microsoft.com/office/powerpoint/2010/main" val="3586026018"/>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id="{38965D1A-9BC8-2AB7-6B73-C2BBDA5D66AA}"/>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endParaRPr lang="pl-PL" dirty="0"/>
          </a:p>
        </p:txBody>
      </p:sp>
      <p:pic>
        <p:nvPicPr>
          <p:cNvPr id="8" name="Obraz 7" descr="logo Funduszy Europejskich">
            <a:extLst>
              <a:ext uri="{FF2B5EF4-FFF2-40B4-BE49-F238E27FC236}">
                <a16:creationId xmlns:a16="http://schemas.microsoft.com/office/drawing/2014/main" id="{70B23A41-17AB-76D8-3EFE-38FC22C5B56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10" name="Obraz 9" descr="flaga Unii Europejskie z dopiskiem dofinansowane przez Unię Europejską">
            <a:extLst>
              <a:ext uri="{FF2B5EF4-FFF2-40B4-BE49-F238E27FC236}">
                <a16:creationId xmlns:a16="http://schemas.microsoft.com/office/drawing/2014/main" id="{E8AB2AB5-3131-C310-7606-68997985114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2" name="Obraz 11" descr="barwy RP">
            <a:extLst>
              <a:ext uri="{FF2B5EF4-FFF2-40B4-BE49-F238E27FC236}">
                <a16:creationId xmlns:a16="http://schemas.microsoft.com/office/drawing/2014/main" id="{7C93677B-A16E-82CA-7FC4-B6B51516070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pic>
        <p:nvPicPr>
          <p:cNvPr id="18" name="Obraz 17" descr="Obraz zawierający tekst&#10;&#10;Opis wygenerowany automatycznie">
            <a:extLst>
              <a:ext uri="{FF2B5EF4-FFF2-40B4-BE49-F238E27FC236}">
                <a16:creationId xmlns:a16="http://schemas.microsoft.com/office/drawing/2014/main" id="{EB4DB370-BCB9-D1E9-5613-5A9DCA5F3119}"/>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2825750" y="4500563"/>
            <a:ext cx="3959225" cy="720090"/>
          </a:xfrm>
          <a:prstGeom prst="rect">
            <a:avLst/>
          </a:prstGeom>
        </p:spPr>
      </p:pic>
    </p:spTree>
    <p:extLst>
      <p:ext uri="{BB962C8B-B14F-4D97-AF65-F5344CB8AC3E}">
        <p14:creationId xmlns:p14="http://schemas.microsoft.com/office/powerpoint/2010/main" val="163393511"/>
      </p:ext>
    </p:extLst>
  </p:cSld>
  <p:clrMapOvr>
    <a:masterClrMapping/>
  </p:clrMapOvr>
  <p:extLst>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0D1F565A-4734-6B49-4F72-233C397DE031}"/>
              </a:ext>
            </a:extLst>
          </p:cNvPr>
          <p:cNvSpPr/>
          <p:nvPr userDrawn="1"/>
        </p:nvSpPr>
        <p:spPr>
          <a:xfrm>
            <a:off x="2825749" y="4500563"/>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id="{7BF7E1EF-0AB1-F3B1-F5CD-6A2AA3056193}"/>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03E2C530-5988-0861-50D8-1C7FE1662A60}"/>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spTree>
    <p:extLst>
      <p:ext uri="{BB962C8B-B14F-4D97-AF65-F5344CB8AC3E}">
        <p14:creationId xmlns:p14="http://schemas.microsoft.com/office/powerpoint/2010/main" val="1007901643"/>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a:t>Kliknij, aby edytować style wzorca tekstu</a:t>
            </a:r>
          </a:p>
          <a:p>
            <a:pPr lvl="1"/>
            <a:r>
              <a:rPr lang="pl-PL"/>
              <a:t>Drugi poziom</a:t>
            </a:r>
          </a:p>
          <a:p>
            <a:pPr lvl="2"/>
            <a:r>
              <a:rPr lang="pl-PL"/>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a:t>Kliknij ikonę, aby dodać obraz</a:t>
            </a:r>
            <a:endParaRPr lang="pl-PL" dirty="0"/>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E363107C-97A9-9A5D-A2A2-E6ABB7ED4C62}"/>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Lst>
  <p:hf hdr="0" dt="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2"/>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3"/>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4"/>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feniks.nfz.gov.pl/index.php/procedura-grantowa/"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feniks.nfz.gov.pl/index.php/zalecenia-grantodawcy-2"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feniks.nfz.gov.pl/index.php/procedura-grantowa/"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feniks.nfz.gov.pl/index.php/kontakt/"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2726208F-D6F7-1381-5132-3B60A6BFE74B}"/>
              </a:ext>
            </a:extLst>
          </p:cNvPr>
          <p:cNvSpPr>
            <a:spLocks noGrp="1"/>
          </p:cNvSpPr>
          <p:nvPr>
            <p:ph type="ctrTitle"/>
          </p:nvPr>
        </p:nvSpPr>
        <p:spPr>
          <a:xfrm>
            <a:off x="1456699" y="3563813"/>
            <a:ext cx="8208501" cy="1645714"/>
          </a:xfrm>
        </p:spPr>
        <p:txBody>
          <a:bodyPr>
            <a:normAutofit/>
          </a:bodyPr>
          <a:lstStyle/>
          <a:p>
            <a:pPr algn="ctr"/>
            <a:r>
              <a:rPr lang="pl-PL" dirty="0"/>
              <a:t>Wypłaty grantu i rozliczanie umów </a:t>
            </a:r>
            <a:br>
              <a:rPr lang="pl-PL" dirty="0"/>
            </a:br>
            <a:r>
              <a:rPr lang="pl-PL" dirty="0"/>
              <a:t>w projekcie „Wsparcie podstawowej opieki zdrowotnej (POZ)”</a:t>
            </a:r>
          </a:p>
        </p:txBody>
      </p:sp>
    </p:spTree>
    <p:extLst>
      <p:ext uri="{BB962C8B-B14F-4D97-AF65-F5344CB8AC3E}">
        <p14:creationId xmlns:p14="http://schemas.microsoft.com/office/powerpoint/2010/main" val="10616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0B3928-D70A-4FCF-AEF5-2B947F15C2CA}"/>
              </a:ext>
            </a:extLst>
          </p:cNvPr>
          <p:cNvSpPr>
            <a:spLocks noGrp="1"/>
          </p:cNvSpPr>
          <p:nvPr>
            <p:ph type="title"/>
          </p:nvPr>
        </p:nvSpPr>
        <p:spPr/>
        <p:txBody>
          <a:bodyPr/>
          <a:lstStyle/>
          <a:p>
            <a:r>
              <a:rPr lang="pl-PL" dirty="0"/>
              <a:t>Sprawozdania okresowe projektu </a:t>
            </a:r>
          </a:p>
        </p:txBody>
      </p:sp>
      <p:sp>
        <p:nvSpPr>
          <p:cNvPr id="3" name="Symbol zastępczy zawartości 2">
            <a:extLst>
              <a:ext uri="{FF2B5EF4-FFF2-40B4-BE49-F238E27FC236}">
                <a16:creationId xmlns:a16="http://schemas.microsoft.com/office/drawing/2014/main" id="{DEE100B9-647F-47FF-A13C-4704D575F5B1}"/>
              </a:ext>
            </a:extLst>
          </p:cNvPr>
          <p:cNvSpPr>
            <a:spLocks noGrp="1"/>
          </p:cNvSpPr>
          <p:nvPr>
            <p:ph idx="1"/>
          </p:nvPr>
        </p:nvSpPr>
        <p:spPr>
          <a:xfrm>
            <a:off x="845455" y="1979837"/>
            <a:ext cx="9036955" cy="4680002"/>
          </a:xfrm>
        </p:spPr>
        <p:txBody>
          <a:bodyPr>
            <a:noAutofit/>
          </a:bodyPr>
          <a:lstStyle/>
          <a:p>
            <a:pPr marL="0" indent="0" algn="just">
              <a:buNone/>
            </a:pPr>
            <a:r>
              <a:rPr lang="pl-PL" sz="2000" dirty="0">
                <a:latin typeface="Open Sans" panose="020B0606030504020204" pitchFamily="34" charset="0"/>
                <a:ea typeface="Open Sans" panose="020B0606030504020204" pitchFamily="34" charset="0"/>
                <a:cs typeface="Open Sans" panose="020B0606030504020204" pitchFamily="34" charset="0"/>
              </a:rPr>
              <a:t>Zasady sprawozdawczości realizacji projektu zawarte są  w § 13 umowy </a:t>
            </a:r>
            <a:br>
              <a:rPr lang="pl-PL" sz="2000" dirty="0">
                <a:latin typeface="Open Sans" panose="020B0606030504020204" pitchFamily="34" charset="0"/>
                <a:ea typeface="Open Sans" panose="020B0606030504020204" pitchFamily="34" charset="0"/>
                <a:cs typeface="Open Sans" panose="020B0606030504020204" pitchFamily="34" charset="0"/>
              </a:rPr>
            </a:br>
            <a:r>
              <a:rPr lang="pl-PL" sz="2000" dirty="0">
                <a:latin typeface="Open Sans" panose="020B0606030504020204" pitchFamily="34" charset="0"/>
                <a:ea typeface="Open Sans" panose="020B0606030504020204" pitchFamily="34" charset="0"/>
                <a:cs typeface="Open Sans" panose="020B0606030504020204" pitchFamily="34" charset="0"/>
              </a:rPr>
              <a:t>o powierzenie grantu. </a:t>
            </a:r>
          </a:p>
          <a:p>
            <a:pPr algn="just">
              <a:buFont typeface="Wingdings" panose="05000000000000000000" pitchFamily="2" charset="2"/>
              <a:buChar char="Ø"/>
            </a:pPr>
            <a:r>
              <a:rPr lang="pl-PL" sz="2000" b="0" i="0" u="none" strike="noStrike" baseline="0" dirty="0">
                <a:latin typeface="Open Sans" panose="020B0606030504020204" pitchFamily="34" charset="0"/>
                <a:ea typeface="Open Sans" panose="020B0606030504020204" pitchFamily="34" charset="0"/>
                <a:cs typeface="Open Sans" panose="020B0606030504020204" pitchFamily="34" charset="0"/>
              </a:rPr>
              <a:t>Grantobiorca zobowiązuje się do realizowania, wydatkowania, rozliczenia zgodnie z zakresem Przedsięwzięcia, na podstawie rzeczywiście poniesionych wydatków w oparciu o </a:t>
            </a:r>
            <a:r>
              <a:rPr lang="pl-PL" sz="2000" b="1" i="0" u="none" strike="noStrike" baseline="0" dirty="0">
                <a:latin typeface="Open Sans" panose="020B0606030504020204" pitchFamily="34" charset="0"/>
                <a:ea typeface="Open Sans" panose="020B0606030504020204" pitchFamily="34" charset="0"/>
                <a:cs typeface="Open Sans" panose="020B0606030504020204" pitchFamily="34" charset="0"/>
              </a:rPr>
              <a:t>sprawozdawanie okresowe, </a:t>
            </a:r>
            <a:r>
              <a:rPr lang="pl-PL" sz="2000" b="0" i="0" u="none" strike="noStrike" baseline="0" dirty="0">
                <a:latin typeface="Open Sans" panose="020B0606030504020204" pitchFamily="34" charset="0"/>
                <a:ea typeface="Open Sans" panose="020B0606030504020204" pitchFamily="34" charset="0"/>
                <a:cs typeface="Open Sans" panose="020B0606030504020204" pitchFamily="34" charset="0"/>
              </a:rPr>
              <a:t>którego wzór stanowi załącznik nr 6 do Procedury</a:t>
            </a:r>
            <a:r>
              <a:rPr lang="pl-PL" sz="2000" dirty="0">
                <a:latin typeface="Open Sans" panose="020B0606030504020204" pitchFamily="34" charset="0"/>
                <a:ea typeface="Open Sans" panose="020B0606030504020204" pitchFamily="34" charset="0"/>
                <a:cs typeface="Open Sans" panose="020B0606030504020204" pitchFamily="34" charset="0"/>
              </a:rPr>
              <a:t>.</a:t>
            </a:r>
          </a:p>
          <a:p>
            <a:pPr marL="271463" indent="0" algn="just">
              <a:buNone/>
            </a:pPr>
            <a:r>
              <a:rPr lang="pl-PL" sz="2000" i="1" dirty="0">
                <a:latin typeface="Open Sans" panose="020B0606030504020204" pitchFamily="34" charset="0"/>
                <a:ea typeface="Open Sans" panose="020B0606030504020204" pitchFamily="34" charset="0"/>
                <a:cs typeface="Open Sans" panose="020B0606030504020204" pitchFamily="34" charset="0"/>
              </a:rPr>
              <a:t>Do pobrania na stronie: </a:t>
            </a:r>
            <a:r>
              <a:rPr lang="pl-PL" sz="2000" i="1" dirty="0">
                <a:latin typeface="Open Sans" panose="020B0606030504020204" pitchFamily="34" charset="0"/>
                <a:ea typeface="Open Sans" panose="020B0606030504020204" pitchFamily="34" charset="0"/>
                <a:cs typeface="Open Sans" panose="020B0606030504020204" pitchFamily="34" charset="0"/>
                <a:hlinkClick r:id="rId2">
                  <a:extLst>
                    <a:ext uri="{A12FA001-AC4F-418D-AE19-62706E023703}">
                      <ahyp:hlinkClr xmlns:ahyp="http://schemas.microsoft.com/office/drawing/2018/hyperlinkcolor" val="tx"/>
                    </a:ext>
                  </a:extLst>
                </a:hlinkClick>
              </a:rPr>
              <a:t>https://feniks.nfz.gov.pl/index.php/procedura-grantowa/</a:t>
            </a:r>
            <a:endParaRPr lang="pl-PL" sz="2000" i="1" dirty="0">
              <a:latin typeface="Open Sans" panose="020B0606030504020204" pitchFamily="34" charset="0"/>
              <a:ea typeface="Open Sans" panose="020B0606030504020204" pitchFamily="34" charset="0"/>
              <a:cs typeface="Open Sans" panose="020B0606030504020204" pitchFamily="34" charset="0"/>
            </a:endParaRPr>
          </a:p>
          <a:p>
            <a:pPr marL="271463" indent="0" algn="just">
              <a:buNone/>
            </a:pPr>
            <a:endParaRPr lang="pl-PL" sz="2000" i="1" dirty="0">
              <a:latin typeface="Open Sans" panose="020B0606030504020204" pitchFamily="34" charset="0"/>
              <a:ea typeface="Open Sans" panose="020B0606030504020204" pitchFamily="34" charset="0"/>
              <a:cs typeface="Open Sans" panose="020B0606030504020204" pitchFamily="34" charset="0"/>
            </a:endParaRPr>
          </a:p>
          <a:p>
            <a:pPr algn="just">
              <a:buFont typeface="Wingdings" panose="05000000000000000000" pitchFamily="2" charset="2"/>
              <a:buChar char="Ø"/>
            </a:pPr>
            <a:r>
              <a:rPr lang="pl-PL" sz="2000" b="0" i="0" u="none" strike="noStrike" baseline="0" dirty="0">
                <a:latin typeface="Open Sans" panose="020B0606030504020204" pitchFamily="34" charset="0"/>
                <a:ea typeface="Open Sans" panose="020B0606030504020204" pitchFamily="34" charset="0"/>
                <a:cs typeface="Open Sans" panose="020B0606030504020204" pitchFamily="34" charset="0"/>
              </a:rPr>
              <a:t>Grantobiorca składa sprawozdanie okresowe w formie elektronicznej, przekazane do właściwego oddziału Funduszu w ramach danej transzy, w </a:t>
            </a:r>
            <a:r>
              <a:rPr lang="pl-PL" sz="2000" b="1" i="0" u="none" strike="noStrike" baseline="0" dirty="0">
                <a:latin typeface="Open Sans" panose="020B0606030504020204" pitchFamily="34" charset="0"/>
                <a:ea typeface="Open Sans" panose="020B0606030504020204" pitchFamily="34" charset="0"/>
                <a:cs typeface="Open Sans" panose="020B0606030504020204" pitchFamily="34" charset="0"/>
              </a:rPr>
              <a:t>terminie 5 dni kalendarzowych </a:t>
            </a:r>
            <a:r>
              <a:rPr lang="pl-PL" sz="2000" b="0" i="0" u="none" strike="noStrike" baseline="0" dirty="0">
                <a:latin typeface="Open Sans" panose="020B0606030504020204" pitchFamily="34" charset="0"/>
                <a:ea typeface="Open Sans" panose="020B0606030504020204" pitchFamily="34" charset="0"/>
                <a:cs typeface="Open Sans" panose="020B0606030504020204" pitchFamily="34" charset="0"/>
              </a:rPr>
              <a:t>po zakończeniu okresu sprawozdawczego.</a:t>
            </a:r>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768B3988-12A3-4CFC-8A14-5153ECF83BEE}"/>
              </a:ext>
            </a:extLst>
          </p:cNvPr>
          <p:cNvSpPr>
            <a:spLocks noGrp="1"/>
          </p:cNvSpPr>
          <p:nvPr>
            <p:ph type="sldNum" sz="quarter" idx="10"/>
          </p:nvPr>
        </p:nvSpPr>
        <p:spPr/>
        <p:txBody>
          <a:bodyPr/>
          <a:lstStyle/>
          <a:p>
            <a:fld id="{EB4015AA-59F6-416B-87A6-8E3D940284E2}" type="slidenum">
              <a:rPr lang="pl-PL" smtClean="0"/>
              <a:pPr/>
              <a:t>10</a:t>
            </a:fld>
            <a:endParaRPr lang="pl-PL" dirty="0"/>
          </a:p>
        </p:txBody>
      </p:sp>
    </p:spTree>
    <p:extLst>
      <p:ext uri="{BB962C8B-B14F-4D97-AF65-F5344CB8AC3E}">
        <p14:creationId xmlns:p14="http://schemas.microsoft.com/office/powerpoint/2010/main" val="1457926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D9CCC7-3F43-4925-91F6-F6DDC789BAB1}"/>
              </a:ext>
            </a:extLst>
          </p:cNvPr>
          <p:cNvSpPr>
            <a:spLocks noGrp="1"/>
          </p:cNvSpPr>
          <p:nvPr>
            <p:ph type="title"/>
          </p:nvPr>
        </p:nvSpPr>
        <p:spPr/>
        <p:txBody>
          <a:bodyPr/>
          <a:lstStyle/>
          <a:p>
            <a:r>
              <a:rPr lang="pl-PL" dirty="0"/>
              <a:t>Terminy składania sprawozdań okresowych</a:t>
            </a:r>
          </a:p>
        </p:txBody>
      </p:sp>
      <p:sp>
        <p:nvSpPr>
          <p:cNvPr id="3" name="Symbol zastępczy zawartości 2">
            <a:extLst>
              <a:ext uri="{FF2B5EF4-FFF2-40B4-BE49-F238E27FC236}">
                <a16:creationId xmlns:a16="http://schemas.microsoft.com/office/drawing/2014/main" id="{77AE7DF5-01C8-4931-BD14-2FE23A203DBB}"/>
              </a:ext>
            </a:extLst>
          </p:cNvPr>
          <p:cNvSpPr>
            <a:spLocks noGrp="1"/>
          </p:cNvSpPr>
          <p:nvPr>
            <p:ph idx="1"/>
          </p:nvPr>
        </p:nvSpPr>
        <p:spPr>
          <a:xfrm>
            <a:off x="593186" y="1456080"/>
            <a:ext cx="9505247" cy="5904656"/>
          </a:xfrm>
        </p:spPr>
        <p:txBody>
          <a:bodyPr>
            <a:normAutofit fontScale="47500" lnSpcReduction="20000"/>
          </a:bodyPr>
          <a:lstStyle/>
          <a:p>
            <a:pPr marL="205214" indent="0" algn="just">
              <a:lnSpc>
                <a:spcPct val="107000"/>
              </a:lnSpc>
              <a:buNone/>
            </a:pPr>
            <a:endParaRPr lang="pl-PL" sz="42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gn="just">
              <a:lnSpc>
                <a:spcPct val="107000"/>
              </a:lnSpc>
              <a:buFont typeface="+mj-lt"/>
              <a:buAutoNum type="arabicPeriod"/>
            </a:pPr>
            <a:r>
              <a:rPr lang="pl-PL" sz="4200" dirty="0">
                <a:effectLst/>
                <a:latin typeface="Open Sans" panose="020B0606030504020204" pitchFamily="34" charset="0"/>
                <a:ea typeface="Open Sans" panose="020B0606030504020204" pitchFamily="34" charset="0"/>
                <a:cs typeface="Open Sans" panose="020B0606030504020204" pitchFamily="34" charset="0"/>
              </a:rPr>
              <a:t>Grantobiorca ma obowiązek rozliczenia przekazanego mu dofinansowania w formie zaliczki w terminie maksymalnie </a:t>
            </a:r>
            <a:r>
              <a:rPr lang="pl-PL" sz="4200" b="1" dirty="0">
                <a:effectLst/>
                <a:latin typeface="Open Sans" panose="020B0606030504020204" pitchFamily="34" charset="0"/>
                <a:ea typeface="Open Sans" panose="020B0606030504020204" pitchFamily="34" charset="0"/>
                <a:cs typeface="Open Sans" panose="020B0606030504020204" pitchFamily="34" charset="0"/>
              </a:rPr>
              <a:t>do 3 miesięcy </a:t>
            </a:r>
            <a:r>
              <a:rPr lang="pl-PL" sz="4200" dirty="0">
                <a:effectLst/>
                <a:latin typeface="Open Sans" panose="020B0606030504020204" pitchFamily="34" charset="0"/>
                <a:ea typeface="Open Sans" panose="020B0606030504020204" pitchFamily="34" charset="0"/>
                <a:cs typeface="Open Sans" panose="020B0606030504020204" pitchFamily="34" charset="0"/>
              </a:rPr>
              <a:t>od dnia otrzymania każdej z transz.</a:t>
            </a:r>
          </a:p>
          <a:p>
            <a:pPr marL="342900" lvl="0" indent="-342900" algn="just">
              <a:lnSpc>
                <a:spcPct val="107000"/>
              </a:lnSpc>
              <a:buFont typeface="+mj-lt"/>
              <a:buAutoNum type="arabicPeriod"/>
            </a:pPr>
            <a:r>
              <a:rPr lang="pl-PL" sz="4200" dirty="0">
                <a:effectLst/>
                <a:latin typeface="Open Sans" panose="020B0606030504020204" pitchFamily="34" charset="0"/>
                <a:ea typeface="Open Sans" panose="020B0606030504020204" pitchFamily="34" charset="0"/>
                <a:cs typeface="Open Sans" panose="020B0606030504020204" pitchFamily="34" charset="0"/>
              </a:rPr>
              <a:t>Sprawozdanie okresowe składa się w terminie do 5 dni kalendarzowych po zakończeniu okresu sprawozdawczego.</a:t>
            </a:r>
          </a:p>
          <a:p>
            <a:pPr marL="342900" lvl="0" indent="-342900" algn="just">
              <a:lnSpc>
                <a:spcPct val="107000"/>
              </a:lnSpc>
              <a:buFont typeface="+mj-lt"/>
              <a:buAutoNum type="arabicPeriod"/>
            </a:pPr>
            <a:r>
              <a:rPr lang="pl-PL" sz="4200" dirty="0">
                <a:effectLst/>
                <a:latin typeface="Open Sans" panose="020B0606030504020204" pitchFamily="34" charset="0"/>
                <a:ea typeface="Open Sans" panose="020B0606030504020204" pitchFamily="34" charset="0"/>
                <a:cs typeface="Open Sans" panose="020B0606030504020204" pitchFamily="34" charset="0"/>
              </a:rPr>
              <a:t>Okresem sprawozdawczym są </a:t>
            </a:r>
            <a:r>
              <a:rPr lang="pl-PL" sz="4200" b="1" dirty="0">
                <a:effectLst/>
                <a:latin typeface="Open Sans" panose="020B0606030504020204" pitchFamily="34" charset="0"/>
                <a:ea typeface="Open Sans" panose="020B0606030504020204" pitchFamily="34" charset="0"/>
                <a:cs typeface="Open Sans" panose="020B0606030504020204" pitchFamily="34" charset="0"/>
              </a:rPr>
              <a:t>pełne miesiące kalendarzowe.</a:t>
            </a:r>
            <a:r>
              <a:rPr lang="pl-PL" sz="4200" dirty="0">
                <a:effectLst/>
                <a:latin typeface="Open Sans" panose="020B0606030504020204" pitchFamily="34" charset="0"/>
                <a:ea typeface="Open Sans" panose="020B0606030504020204" pitchFamily="34" charset="0"/>
                <a:cs typeface="Open Sans" panose="020B0606030504020204" pitchFamily="34" charset="0"/>
              </a:rPr>
              <a:t> Sprawozdanie może być złożone za okres 1 miesiąca, 2 miesięcy lub 3 miesięcy.</a:t>
            </a:r>
          </a:p>
          <a:p>
            <a:pPr marL="342900" lvl="0" indent="-342900" algn="just">
              <a:lnSpc>
                <a:spcPct val="107000"/>
              </a:lnSpc>
              <a:spcAft>
                <a:spcPts val="800"/>
              </a:spcAft>
              <a:buFont typeface="+mj-lt"/>
              <a:buAutoNum type="arabicPeriod"/>
            </a:pPr>
            <a:r>
              <a:rPr lang="pl-PL" sz="4200" dirty="0">
                <a:effectLst/>
                <a:latin typeface="Open Sans" panose="020B0606030504020204" pitchFamily="34" charset="0"/>
                <a:ea typeface="Open Sans" panose="020B0606030504020204" pitchFamily="34" charset="0"/>
                <a:cs typeface="Open Sans" panose="020B0606030504020204" pitchFamily="34" charset="0"/>
              </a:rPr>
              <a:t>W przypadku sprawozdań składanych do zapotrzebowania na środki w formie</a:t>
            </a:r>
            <a:r>
              <a:rPr lang="pl-PL" sz="4200" b="1" dirty="0">
                <a:effectLst/>
                <a:latin typeface="Open Sans" panose="020B0606030504020204" pitchFamily="34" charset="0"/>
                <a:ea typeface="Open Sans" panose="020B0606030504020204" pitchFamily="34" charset="0"/>
                <a:cs typeface="Open Sans" panose="020B0606030504020204" pitchFamily="34" charset="0"/>
              </a:rPr>
              <a:t> refundacji </a:t>
            </a:r>
            <a:r>
              <a:rPr lang="pl-PL" sz="4200" dirty="0">
                <a:effectLst/>
                <a:latin typeface="Open Sans" panose="020B0606030504020204" pitchFamily="34" charset="0"/>
                <a:ea typeface="Open Sans" panose="020B0606030504020204" pitchFamily="34" charset="0"/>
                <a:cs typeface="Open Sans" panose="020B0606030504020204" pitchFamily="34" charset="0"/>
              </a:rPr>
              <a:t>– należy wskazać okres w którym zostały </a:t>
            </a:r>
            <a:r>
              <a:rPr lang="pl-PL" sz="4200" b="1" dirty="0">
                <a:effectLst/>
                <a:latin typeface="Open Sans" panose="020B0606030504020204" pitchFamily="34" charset="0"/>
                <a:ea typeface="Open Sans" panose="020B0606030504020204" pitchFamily="34" charset="0"/>
                <a:cs typeface="Open Sans" panose="020B0606030504020204" pitchFamily="34" charset="0"/>
              </a:rPr>
              <a:t>poniesione wydatki</a:t>
            </a:r>
            <a:r>
              <a:rPr lang="pl-PL" sz="4200" dirty="0">
                <a:effectLst/>
                <a:latin typeface="Open Sans" panose="020B0606030504020204" pitchFamily="34" charset="0"/>
                <a:ea typeface="Open Sans" panose="020B0606030504020204" pitchFamily="34" charset="0"/>
                <a:cs typeface="Open Sans" panose="020B0606030504020204" pitchFamily="34" charset="0"/>
              </a:rPr>
              <a:t>. W przypadku refundacji sprawozdanie może dotyczyć okresu dłuższego niż 3 miesiące. W projekcie wydatkami kwalifikowalnymi mogą być wydatki poniesione od 1 stycznia 2024 r. W takim przypadku Grantobiorca może złożyć sprawozdanie za cały 2024 rok wraz z zapotrzebowaniem na środki refundacji kosztów poniesionych w tym okresie. </a:t>
            </a:r>
          </a:p>
          <a:p>
            <a:pPr marL="0" indent="0">
              <a:buNone/>
            </a:pPr>
            <a:endParaRPr lang="pl-PL" dirty="0"/>
          </a:p>
        </p:txBody>
      </p:sp>
      <p:sp>
        <p:nvSpPr>
          <p:cNvPr id="4" name="Symbol zastępczy numeru slajdu 3">
            <a:extLst>
              <a:ext uri="{FF2B5EF4-FFF2-40B4-BE49-F238E27FC236}">
                <a16:creationId xmlns:a16="http://schemas.microsoft.com/office/drawing/2014/main" id="{84B48EE8-A7D9-4F66-BC85-12240FC1C839}"/>
              </a:ext>
            </a:extLst>
          </p:cNvPr>
          <p:cNvSpPr>
            <a:spLocks noGrp="1"/>
          </p:cNvSpPr>
          <p:nvPr>
            <p:ph type="sldNum" sz="quarter" idx="10"/>
          </p:nvPr>
        </p:nvSpPr>
        <p:spPr/>
        <p:txBody>
          <a:bodyPr/>
          <a:lstStyle/>
          <a:p>
            <a:fld id="{EB4015AA-59F6-416B-87A6-8E3D940284E2}" type="slidenum">
              <a:rPr lang="pl-PL" smtClean="0"/>
              <a:pPr/>
              <a:t>11</a:t>
            </a:fld>
            <a:endParaRPr lang="pl-PL" dirty="0"/>
          </a:p>
        </p:txBody>
      </p:sp>
    </p:spTree>
    <p:extLst>
      <p:ext uri="{BB962C8B-B14F-4D97-AF65-F5344CB8AC3E}">
        <p14:creationId xmlns:p14="http://schemas.microsoft.com/office/powerpoint/2010/main" val="1432084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A7FDD5-4C4F-447E-A7B2-610E9080C445}"/>
              </a:ext>
            </a:extLst>
          </p:cNvPr>
          <p:cNvSpPr>
            <a:spLocks noGrp="1"/>
          </p:cNvSpPr>
          <p:nvPr>
            <p:ph type="title"/>
          </p:nvPr>
        </p:nvSpPr>
        <p:spPr>
          <a:xfrm>
            <a:off x="737394" y="361847"/>
            <a:ext cx="8568663" cy="705396"/>
          </a:xfrm>
        </p:spPr>
        <p:txBody>
          <a:bodyPr/>
          <a:lstStyle/>
          <a:p>
            <a:r>
              <a:rPr lang="pl-PL" dirty="0"/>
              <a:t>Terminy składania sprawozdań okresowych</a:t>
            </a:r>
          </a:p>
        </p:txBody>
      </p:sp>
      <p:sp>
        <p:nvSpPr>
          <p:cNvPr id="4" name="Symbol zastępczy numeru slajdu 3">
            <a:extLst>
              <a:ext uri="{FF2B5EF4-FFF2-40B4-BE49-F238E27FC236}">
                <a16:creationId xmlns:a16="http://schemas.microsoft.com/office/drawing/2014/main" id="{68AA7410-68E0-4AE9-939D-083D49A23C3D}"/>
              </a:ext>
            </a:extLst>
          </p:cNvPr>
          <p:cNvSpPr>
            <a:spLocks noGrp="1"/>
          </p:cNvSpPr>
          <p:nvPr>
            <p:ph type="sldNum" sz="quarter" idx="10"/>
          </p:nvPr>
        </p:nvSpPr>
        <p:spPr/>
        <p:txBody>
          <a:bodyPr/>
          <a:lstStyle/>
          <a:p>
            <a:fld id="{EB4015AA-59F6-416B-87A6-8E3D940284E2}" type="slidenum">
              <a:rPr lang="pl-PL" smtClean="0"/>
              <a:pPr/>
              <a:t>12</a:t>
            </a:fld>
            <a:endParaRPr lang="pl-PL" dirty="0"/>
          </a:p>
        </p:txBody>
      </p:sp>
      <p:sp>
        <p:nvSpPr>
          <p:cNvPr id="8" name="pole tekstowe 7">
            <a:extLst>
              <a:ext uri="{FF2B5EF4-FFF2-40B4-BE49-F238E27FC236}">
                <a16:creationId xmlns:a16="http://schemas.microsoft.com/office/drawing/2014/main" id="{650BE9C8-3249-4CA4-9DF7-CC36CF5E44CA}"/>
              </a:ext>
            </a:extLst>
          </p:cNvPr>
          <p:cNvSpPr txBox="1"/>
          <p:nvPr/>
        </p:nvSpPr>
        <p:spPr>
          <a:xfrm>
            <a:off x="737393" y="1067243"/>
            <a:ext cx="9954419" cy="5560689"/>
          </a:xfrm>
          <a:prstGeom prst="rect">
            <a:avLst/>
          </a:prstGeom>
          <a:noFill/>
        </p:spPr>
        <p:txBody>
          <a:bodyPr wrap="square">
            <a:spAutoFit/>
          </a:bodyPr>
          <a:lstStyle/>
          <a:p>
            <a:pPr>
              <a:lnSpc>
                <a:spcPct val="107000"/>
              </a:lnSpc>
              <a:spcAft>
                <a:spcPts val="800"/>
              </a:spcAft>
            </a:pPr>
            <a:r>
              <a:rPr lang="pl-PL" sz="18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Przykład 1: </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Wpływ zaliczki na konto Grantobiorcy: </a:t>
            </a:r>
            <a:r>
              <a:rPr lang="pl-PL" sz="18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5 maj 2025 r.</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Maksymalny czas rozliczenia poniesionych wydatków (3 miesiące): </a:t>
            </a:r>
            <a:r>
              <a:rPr lang="pl-PL" sz="1800" b="1" dirty="0">
                <a:solidFill>
                  <a:srgbClr val="0070C0"/>
                </a:solidFill>
                <a:effectLst/>
                <a:latin typeface="Open Sans" panose="020B0606030504020204" pitchFamily="34" charset="0"/>
                <a:ea typeface="Open Sans" panose="020B0606030504020204" pitchFamily="34" charset="0"/>
                <a:cs typeface="Open Sans" panose="020B0606030504020204" pitchFamily="34" charset="0"/>
              </a:rPr>
              <a:t>do</a:t>
            </a:r>
            <a:r>
              <a:rPr lang="pl-PL" sz="1800" dirty="0">
                <a:effectLst/>
                <a:latin typeface="Open Sans" panose="020B0606030504020204" pitchFamily="34" charset="0"/>
                <a:ea typeface="Open Sans" panose="020B0606030504020204" pitchFamily="34" charset="0"/>
                <a:cs typeface="Open Sans" panose="020B0606030504020204" pitchFamily="34" charset="0"/>
              </a:rPr>
              <a:t> </a:t>
            </a:r>
            <a:r>
              <a:rPr lang="pl-PL" sz="18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5 sierpnia 2025 r.</a:t>
            </a:r>
            <a:r>
              <a:rPr lang="pl-PL" sz="1800"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 </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W takim przypadku Grantobiorca może złożyć sprawozdania okresowe:</a:t>
            </a:r>
          </a:p>
          <a:p>
            <a:pPr>
              <a:lnSpc>
                <a:spcPct val="107000"/>
              </a:lnSpc>
              <a:spcAft>
                <a:spcPts val="800"/>
              </a:spcAft>
            </a:pP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spcAft>
                <a:spcPts val="800"/>
              </a:spcAft>
              <a:buFont typeface="Wingdings" panose="05000000000000000000" pitchFamily="2" charset="2"/>
              <a:buChar char=""/>
            </a:pPr>
            <a:r>
              <a:rPr lang="pl-PL" sz="1800" b="1" dirty="0">
                <a:effectLst/>
                <a:latin typeface="Open Sans" panose="020B0606030504020204" pitchFamily="34" charset="0"/>
                <a:ea typeface="Open Sans" panose="020B0606030504020204" pitchFamily="34" charset="0"/>
                <a:cs typeface="Open Sans" panose="020B0606030504020204" pitchFamily="34" charset="0"/>
              </a:rPr>
              <a:t>w okresach miesięcznych</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za okres od 1 do 31 maja 2025 – </a:t>
            </a:r>
            <a:r>
              <a:rPr lang="pl-PL" sz="1800" b="1" dirty="0">
                <a:effectLst/>
                <a:latin typeface="Open Sans" panose="020B0606030504020204" pitchFamily="34" charset="0"/>
                <a:ea typeface="Open Sans" panose="020B0606030504020204" pitchFamily="34" charset="0"/>
                <a:cs typeface="Open Sans" panose="020B0606030504020204" pitchFamily="34" charset="0"/>
              </a:rPr>
              <a:t>do 5 czerwca 2025</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za okres od 1 do 30 czerwca 2025 – </a:t>
            </a:r>
            <a:r>
              <a:rPr lang="pl-PL" sz="1800" b="1" dirty="0">
                <a:effectLst/>
                <a:latin typeface="Open Sans" panose="020B0606030504020204" pitchFamily="34" charset="0"/>
                <a:ea typeface="Open Sans" panose="020B0606030504020204" pitchFamily="34" charset="0"/>
                <a:cs typeface="Open Sans" panose="020B0606030504020204" pitchFamily="34" charset="0"/>
              </a:rPr>
              <a:t>do 5 lipca 2025</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za okres od 1 do 31 lipca 2025 – </a:t>
            </a:r>
            <a:r>
              <a:rPr lang="pl-PL" sz="18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spcAft>
                <a:spcPts val="800"/>
              </a:spcAft>
              <a:buFont typeface="Wingdings" panose="05000000000000000000" pitchFamily="2" charset="2"/>
              <a:buChar char=""/>
            </a:pPr>
            <a:r>
              <a:rPr lang="pl-PL" sz="1800" b="1" dirty="0">
                <a:effectLst/>
                <a:latin typeface="Open Sans" panose="020B0606030504020204" pitchFamily="34" charset="0"/>
                <a:ea typeface="Open Sans" panose="020B0606030504020204" pitchFamily="34" charset="0"/>
                <a:cs typeface="Open Sans" panose="020B0606030504020204" pitchFamily="34" charset="0"/>
              </a:rPr>
              <a:t>w okresach 2 miesięcznych</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za okres od 1 maja do 30 czerwca 2025 – </a:t>
            </a:r>
            <a:r>
              <a:rPr lang="pl-PL" sz="1800" b="1" dirty="0">
                <a:effectLst/>
                <a:latin typeface="Open Sans" panose="020B0606030504020204" pitchFamily="34" charset="0"/>
                <a:ea typeface="Open Sans" panose="020B0606030504020204" pitchFamily="34" charset="0"/>
                <a:cs typeface="Open Sans" panose="020B0606030504020204" pitchFamily="34" charset="0"/>
              </a:rPr>
              <a:t>do 5 lipca 2025</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za okres od 1 czerwca do 31 lipca 2025 – </a:t>
            </a:r>
            <a:r>
              <a:rPr lang="pl-PL" sz="18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spcAft>
                <a:spcPts val="800"/>
              </a:spcAft>
              <a:buFont typeface="Wingdings" panose="05000000000000000000" pitchFamily="2" charset="2"/>
              <a:buChar char=""/>
            </a:pPr>
            <a:r>
              <a:rPr lang="pl-PL" sz="1800" b="1" dirty="0">
                <a:effectLst/>
                <a:latin typeface="Open Sans" panose="020B0606030504020204" pitchFamily="34" charset="0"/>
                <a:ea typeface="Open Sans" panose="020B0606030504020204" pitchFamily="34" charset="0"/>
                <a:cs typeface="Open Sans" panose="020B0606030504020204" pitchFamily="34" charset="0"/>
              </a:rPr>
              <a:t>zbiorczo</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1800" dirty="0">
                <a:effectLst/>
                <a:latin typeface="Open Sans" panose="020B0606030504020204" pitchFamily="34" charset="0"/>
                <a:ea typeface="Open Sans" panose="020B0606030504020204" pitchFamily="34" charset="0"/>
                <a:cs typeface="Open Sans" panose="020B0606030504020204" pitchFamily="34" charset="0"/>
              </a:rPr>
              <a:t>za okres od 1 maja do 31 lipca 2025 – </a:t>
            </a:r>
            <a:r>
              <a:rPr lang="pl-PL" sz="18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1800" dirty="0">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7699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BDD16B-3754-4E22-B2E5-A1CB84F61866}"/>
              </a:ext>
            </a:extLst>
          </p:cNvPr>
          <p:cNvSpPr>
            <a:spLocks noGrp="1"/>
          </p:cNvSpPr>
          <p:nvPr>
            <p:ph type="title"/>
          </p:nvPr>
        </p:nvSpPr>
        <p:spPr>
          <a:xfrm>
            <a:off x="881699" y="467470"/>
            <a:ext cx="8640381" cy="720080"/>
          </a:xfrm>
        </p:spPr>
        <p:txBody>
          <a:bodyPr/>
          <a:lstStyle/>
          <a:p>
            <a:r>
              <a:rPr lang="pl-PL" dirty="0"/>
              <a:t>Terminy składania sprawozdań okresowych</a:t>
            </a:r>
          </a:p>
        </p:txBody>
      </p:sp>
      <p:sp>
        <p:nvSpPr>
          <p:cNvPr id="4" name="Symbol zastępczy numeru slajdu 3">
            <a:extLst>
              <a:ext uri="{FF2B5EF4-FFF2-40B4-BE49-F238E27FC236}">
                <a16:creationId xmlns:a16="http://schemas.microsoft.com/office/drawing/2014/main" id="{631610F7-4D83-46FC-B9D7-5268F0C5BBA3}"/>
              </a:ext>
            </a:extLst>
          </p:cNvPr>
          <p:cNvSpPr>
            <a:spLocks noGrp="1"/>
          </p:cNvSpPr>
          <p:nvPr>
            <p:ph type="sldNum" sz="quarter" idx="10"/>
          </p:nvPr>
        </p:nvSpPr>
        <p:spPr/>
        <p:txBody>
          <a:bodyPr/>
          <a:lstStyle/>
          <a:p>
            <a:fld id="{EB4015AA-59F6-416B-87A6-8E3D940284E2}" type="slidenum">
              <a:rPr lang="pl-PL" smtClean="0"/>
              <a:pPr/>
              <a:t>13</a:t>
            </a:fld>
            <a:endParaRPr lang="pl-PL" dirty="0"/>
          </a:p>
        </p:txBody>
      </p:sp>
      <p:sp>
        <p:nvSpPr>
          <p:cNvPr id="11" name="pole tekstowe 10">
            <a:extLst>
              <a:ext uri="{FF2B5EF4-FFF2-40B4-BE49-F238E27FC236}">
                <a16:creationId xmlns:a16="http://schemas.microsoft.com/office/drawing/2014/main" id="{482E8E1E-33B9-4ECD-B59D-DA6E34FB619F}"/>
              </a:ext>
            </a:extLst>
          </p:cNvPr>
          <p:cNvSpPr txBox="1"/>
          <p:nvPr/>
        </p:nvSpPr>
        <p:spPr>
          <a:xfrm>
            <a:off x="881699" y="1187550"/>
            <a:ext cx="9217024" cy="6014980"/>
          </a:xfrm>
          <a:prstGeom prst="rect">
            <a:avLst/>
          </a:prstGeom>
          <a:noFill/>
        </p:spPr>
        <p:txBody>
          <a:bodyPr wrap="square" rtlCol="0">
            <a:spAutoFit/>
          </a:bodyPr>
          <a:lstStyle/>
          <a:p>
            <a:pPr>
              <a:lnSpc>
                <a:spcPct val="107000"/>
              </a:lnSpc>
              <a:spcAft>
                <a:spcPts val="800"/>
              </a:spcAft>
            </a:pP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Przykład 2: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Wpływ zaliczki na konto Grantobiorcy: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10 maj 2025 r.</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Maksymalny czas rozliczenia poniesionych wydatków  (3 miesiące): </a:t>
            </a:r>
          </a:p>
          <a:p>
            <a:pPr>
              <a:lnSpc>
                <a:spcPct val="107000"/>
              </a:lnSpc>
              <a:spcAft>
                <a:spcPts val="800"/>
              </a:spcAft>
            </a:pPr>
            <a:r>
              <a:rPr lang="pl-PL" sz="2000" b="1" dirty="0">
                <a:solidFill>
                  <a:srgbClr val="0070C0"/>
                </a:solidFill>
                <a:effectLst/>
                <a:latin typeface="Open Sans" panose="020B0606030504020204" pitchFamily="34" charset="0"/>
                <a:ea typeface="Open Sans" panose="020B0606030504020204" pitchFamily="34" charset="0"/>
                <a:cs typeface="Open Sans" panose="020B0606030504020204" pitchFamily="34" charset="0"/>
              </a:rPr>
              <a:t>do</a:t>
            </a:r>
            <a:r>
              <a:rPr lang="pl-PL" sz="2000" dirty="0">
                <a:effectLst/>
                <a:latin typeface="Open Sans" panose="020B0606030504020204" pitchFamily="34" charset="0"/>
                <a:ea typeface="Open Sans" panose="020B0606030504020204" pitchFamily="34" charset="0"/>
                <a:cs typeface="Open Sans" panose="020B0606030504020204" pitchFamily="34" charset="0"/>
              </a:rPr>
              <a:t>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10 sierpnia 2025 r.</a:t>
            </a:r>
            <a:r>
              <a:rPr lang="pl-PL" sz="2000"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W takim przypadku Grantobiorca może złożyć sprawozdania okresowe:</a:t>
            </a:r>
          </a:p>
          <a:p>
            <a:pPr marL="342900" lvl="0" indent="-342900">
              <a:lnSpc>
                <a:spcPct val="107000"/>
              </a:lnSpc>
              <a:spcAft>
                <a:spcPts val="800"/>
              </a:spcAft>
              <a:buFont typeface="Wingdings" panose="05000000000000000000" pitchFamily="2" charset="2"/>
              <a:buChar char=""/>
            </a:pPr>
            <a:r>
              <a:rPr lang="pl-PL" sz="2000" b="1" dirty="0">
                <a:effectLst/>
                <a:latin typeface="Open Sans" panose="020B0606030504020204" pitchFamily="34" charset="0"/>
                <a:ea typeface="Open Sans" panose="020B0606030504020204" pitchFamily="34" charset="0"/>
                <a:cs typeface="Open Sans" panose="020B0606030504020204" pitchFamily="34" charset="0"/>
              </a:rPr>
              <a:t>w okresach miesięcznych</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do 31 maja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czerwca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do 30 czerwca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lipca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do 31 lipca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spcAft>
                <a:spcPts val="800"/>
              </a:spcAft>
              <a:buFont typeface="Wingdings" panose="05000000000000000000" pitchFamily="2" charset="2"/>
              <a:buChar char=""/>
            </a:pPr>
            <a:r>
              <a:rPr lang="pl-PL" sz="2000" b="1" dirty="0">
                <a:effectLst/>
                <a:latin typeface="Open Sans" panose="020B0606030504020204" pitchFamily="34" charset="0"/>
                <a:ea typeface="Open Sans" panose="020B0606030504020204" pitchFamily="34" charset="0"/>
                <a:cs typeface="Open Sans" panose="020B0606030504020204" pitchFamily="34" charset="0"/>
              </a:rPr>
              <a:t>w okresach 2 miesięcznych</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maja do 30 czerwca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lipca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czerwca do 31 lipca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spcAft>
                <a:spcPts val="800"/>
              </a:spcAft>
              <a:buFont typeface="Wingdings" panose="05000000000000000000" pitchFamily="2" charset="2"/>
              <a:buChar char=""/>
            </a:pPr>
            <a:r>
              <a:rPr lang="pl-PL" sz="2000" b="1" dirty="0">
                <a:effectLst/>
                <a:latin typeface="Open Sans" panose="020B0606030504020204" pitchFamily="34" charset="0"/>
                <a:ea typeface="Open Sans" panose="020B0606030504020204" pitchFamily="34" charset="0"/>
                <a:cs typeface="Open Sans" panose="020B0606030504020204" pitchFamily="34" charset="0"/>
              </a:rPr>
              <a:t>zbiorczo</a:t>
            </a:r>
          </a:p>
          <a:p>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maja do 31 lipca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85537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1F86E1-DCB1-4B32-A124-5F63FBFE6018}"/>
              </a:ext>
            </a:extLst>
          </p:cNvPr>
          <p:cNvSpPr>
            <a:spLocks noGrp="1"/>
          </p:cNvSpPr>
          <p:nvPr>
            <p:ph type="title"/>
          </p:nvPr>
        </p:nvSpPr>
        <p:spPr>
          <a:xfrm>
            <a:off x="1025715" y="522537"/>
            <a:ext cx="8640381" cy="1080001"/>
          </a:xfrm>
        </p:spPr>
        <p:txBody>
          <a:bodyPr/>
          <a:lstStyle/>
          <a:p>
            <a:r>
              <a:rPr lang="pl-PL" dirty="0"/>
              <a:t>Terminy składania sprawozdań okresowych</a:t>
            </a:r>
          </a:p>
        </p:txBody>
      </p:sp>
      <p:sp>
        <p:nvSpPr>
          <p:cNvPr id="4" name="Symbol zastępczy numeru slajdu 3">
            <a:extLst>
              <a:ext uri="{FF2B5EF4-FFF2-40B4-BE49-F238E27FC236}">
                <a16:creationId xmlns:a16="http://schemas.microsoft.com/office/drawing/2014/main" id="{C0DFED46-B037-4028-B806-074D74B4219D}"/>
              </a:ext>
            </a:extLst>
          </p:cNvPr>
          <p:cNvSpPr>
            <a:spLocks noGrp="1"/>
          </p:cNvSpPr>
          <p:nvPr>
            <p:ph type="sldNum" sz="quarter" idx="10"/>
          </p:nvPr>
        </p:nvSpPr>
        <p:spPr/>
        <p:txBody>
          <a:bodyPr/>
          <a:lstStyle/>
          <a:p>
            <a:fld id="{EB4015AA-59F6-416B-87A6-8E3D940284E2}" type="slidenum">
              <a:rPr lang="pl-PL" smtClean="0"/>
              <a:pPr/>
              <a:t>14</a:t>
            </a:fld>
            <a:endParaRPr lang="pl-PL" dirty="0"/>
          </a:p>
        </p:txBody>
      </p:sp>
      <p:sp>
        <p:nvSpPr>
          <p:cNvPr id="6" name="pole tekstowe 5">
            <a:extLst>
              <a:ext uri="{FF2B5EF4-FFF2-40B4-BE49-F238E27FC236}">
                <a16:creationId xmlns:a16="http://schemas.microsoft.com/office/drawing/2014/main" id="{8CBA083E-25B3-4A31-B512-4C1362A14139}"/>
              </a:ext>
            </a:extLst>
          </p:cNvPr>
          <p:cNvSpPr txBox="1"/>
          <p:nvPr/>
        </p:nvSpPr>
        <p:spPr>
          <a:xfrm>
            <a:off x="593378" y="1297112"/>
            <a:ext cx="9071822" cy="6014980"/>
          </a:xfrm>
          <a:prstGeom prst="rect">
            <a:avLst/>
          </a:prstGeom>
          <a:noFill/>
        </p:spPr>
        <p:txBody>
          <a:bodyPr wrap="square" rtlCol="0">
            <a:spAutoFit/>
          </a:bodyPr>
          <a:lstStyle/>
          <a:p>
            <a:pPr>
              <a:lnSpc>
                <a:spcPct val="107000"/>
              </a:lnSpc>
              <a:spcAft>
                <a:spcPts val="800"/>
              </a:spcAft>
            </a:pP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Przykład 3: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Wpływ zaliczki na konto Grantobiorcy: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1 czerwiec 2025 r.</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Maksymalny czas rozliczenia poniesionych wydatków (3 miesiące): </a:t>
            </a:r>
          </a:p>
          <a:p>
            <a:pPr>
              <a:lnSpc>
                <a:spcPct val="107000"/>
              </a:lnSpc>
              <a:spcAft>
                <a:spcPts val="800"/>
              </a:spcAft>
            </a:pPr>
            <a:r>
              <a:rPr lang="pl-PL" sz="2000" b="1" dirty="0">
                <a:solidFill>
                  <a:srgbClr val="0070C0"/>
                </a:solidFill>
                <a:effectLst/>
                <a:latin typeface="Open Sans" panose="020B0606030504020204" pitchFamily="34" charset="0"/>
                <a:ea typeface="Open Sans" panose="020B0606030504020204" pitchFamily="34" charset="0"/>
                <a:cs typeface="Open Sans" panose="020B0606030504020204" pitchFamily="34" charset="0"/>
              </a:rPr>
              <a:t>do</a:t>
            </a:r>
            <a:r>
              <a:rPr lang="pl-PL" sz="2000" dirty="0">
                <a:effectLst/>
                <a:latin typeface="Open Sans" panose="020B0606030504020204" pitchFamily="34" charset="0"/>
                <a:ea typeface="Open Sans" panose="020B0606030504020204" pitchFamily="34" charset="0"/>
                <a:cs typeface="Open Sans" panose="020B0606030504020204" pitchFamily="34" charset="0"/>
              </a:rPr>
              <a:t>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31 sierpnia 2025 r.</a:t>
            </a:r>
            <a:r>
              <a:rPr lang="pl-PL" sz="2000"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W takim przypadku Grantobiorca może złożyć sprawozdania okresowe:</a:t>
            </a:r>
          </a:p>
          <a:p>
            <a:pPr marL="342900" lvl="0" indent="-342900">
              <a:lnSpc>
                <a:spcPct val="107000"/>
              </a:lnSpc>
              <a:spcAft>
                <a:spcPts val="800"/>
              </a:spcAft>
              <a:buFont typeface="Wingdings" panose="05000000000000000000" pitchFamily="2" charset="2"/>
              <a:buChar char=""/>
            </a:pPr>
            <a:r>
              <a:rPr lang="pl-PL" sz="2000" b="1" dirty="0">
                <a:effectLst/>
                <a:latin typeface="Open Sans" panose="020B0606030504020204" pitchFamily="34" charset="0"/>
                <a:ea typeface="Open Sans" panose="020B0606030504020204" pitchFamily="34" charset="0"/>
                <a:cs typeface="Open Sans" panose="020B0606030504020204" pitchFamily="34" charset="0"/>
              </a:rPr>
              <a:t>w okresach miesięcznych</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do 30 czerwca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lipca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do 31 lipca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do 31 sierpnia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września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spcAft>
                <a:spcPts val="800"/>
              </a:spcAft>
              <a:buFont typeface="Wingdings" panose="05000000000000000000" pitchFamily="2" charset="2"/>
              <a:buChar char=""/>
            </a:pPr>
            <a:r>
              <a:rPr lang="pl-PL" sz="2000" b="1" dirty="0">
                <a:effectLst/>
                <a:latin typeface="Open Sans" panose="020B0606030504020204" pitchFamily="34" charset="0"/>
                <a:ea typeface="Open Sans" panose="020B0606030504020204" pitchFamily="34" charset="0"/>
                <a:cs typeface="Open Sans" panose="020B0606030504020204" pitchFamily="34" charset="0"/>
              </a:rPr>
              <a:t>w okresach 2 lub 3 miesięcznych</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czerwca do 31 lipca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sierpnia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lipca do 31 sierpnia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września 2025</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spcAft>
                <a:spcPts val="800"/>
              </a:spcAft>
              <a:buFont typeface="Wingdings" panose="05000000000000000000" pitchFamily="2" charset="2"/>
              <a:buChar char=""/>
            </a:pPr>
            <a:r>
              <a:rPr lang="pl-PL" sz="2000" b="1" dirty="0">
                <a:effectLst/>
                <a:latin typeface="Open Sans" panose="020B0606030504020204" pitchFamily="34" charset="0"/>
                <a:ea typeface="Open Sans" panose="020B0606030504020204" pitchFamily="34" charset="0"/>
                <a:cs typeface="Open Sans" panose="020B0606030504020204" pitchFamily="34" charset="0"/>
              </a:rPr>
              <a:t>zbiorczo</a:t>
            </a:r>
            <a:r>
              <a:rPr lang="pl-PL" sz="2000" dirty="0">
                <a:effectLst/>
                <a:latin typeface="Open Sans" panose="020B0606030504020204" pitchFamily="34" charset="0"/>
                <a:ea typeface="Open Sans" panose="020B0606030504020204" pitchFamily="34" charset="0"/>
                <a:cs typeface="Open Sans" panose="020B0606030504020204" pitchFamily="34" charset="0"/>
              </a:rPr>
              <a:t> </a:t>
            </a:r>
          </a:p>
          <a:p>
            <a:r>
              <a:rPr lang="pl-PL" sz="2000" dirty="0">
                <a:effectLst/>
                <a:latin typeface="Open Sans" panose="020B0606030504020204" pitchFamily="34" charset="0"/>
                <a:ea typeface="Open Sans" panose="020B0606030504020204" pitchFamily="34" charset="0"/>
                <a:cs typeface="Open Sans" panose="020B0606030504020204" pitchFamily="34" charset="0"/>
              </a:rPr>
              <a:t>za okres od 1 czerwca do 31 sierpnia 2025 – </a:t>
            </a:r>
            <a:r>
              <a:rPr lang="pl-PL" sz="2000" b="1" dirty="0">
                <a:effectLst/>
                <a:latin typeface="Open Sans" panose="020B0606030504020204" pitchFamily="34" charset="0"/>
                <a:ea typeface="Open Sans" panose="020B0606030504020204" pitchFamily="34" charset="0"/>
                <a:cs typeface="Open Sans" panose="020B0606030504020204" pitchFamily="34" charset="0"/>
              </a:rPr>
              <a:t>do 5 września 2025</a:t>
            </a:r>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05026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85F955-8340-48AA-BED5-D9F0646B873D}"/>
              </a:ext>
            </a:extLst>
          </p:cNvPr>
          <p:cNvSpPr>
            <a:spLocks noGrp="1"/>
          </p:cNvSpPr>
          <p:nvPr>
            <p:ph type="title"/>
          </p:nvPr>
        </p:nvSpPr>
        <p:spPr>
          <a:xfrm>
            <a:off x="665386" y="539478"/>
            <a:ext cx="9577064" cy="648072"/>
          </a:xfrm>
        </p:spPr>
        <p:txBody>
          <a:bodyPr/>
          <a:lstStyle/>
          <a:p>
            <a:r>
              <a:rPr lang="pl-PL" dirty="0"/>
              <a:t>Zwrot niewykorzystanej transzy zaliczki lub jej części</a:t>
            </a:r>
          </a:p>
        </p:txBody>
      </p:sp>
      <p:sp>
        <p:nvSpPr>
          <p:cNvPr id="3" name="Symbol zastępczy zawartości 2">
            <a:extLst>
              <a:ext uri="{FF2B5EF4-FFF2-40B4-BE49-F238E27FC236}">
                <a16:creationId xmlns:a16="http://schemas.microsoft.com/office/drawing/2014/main" id="{A0CB19D1-F636-4D84-986A-A8C96279393F}"/>
              </a:ext>
            </a:extLst>
          </p:cNvPr>
          <p:cNvSpPr>
            <a:spLocks noGrp="1"/>
          </p:cNvSpPr>
          <p:nvPr>
            <p:ph idx="1"/>
          </p:nvPr>
        </p:nvSpPr>
        <p:spPr>
          <a:xfrm>
            <a:off x="773638" y="1408157"/>
            <a:ext cx="9144535" cy="5791680"/>
          </a:xfrm>
        </p:spPr>
        <p:txBody>
          <a:bodyPr>
            <a:normAutofit fontScale="92500" lnSpcReduction="20000"/>
          </a:bodyPr>
          <a:lstStyle/>
          <a:p>
            <a:pPr marL="0" lvl="0" indent="0">
              <a:lnSpc>
                <a:spcPct val="107000"/>
              </a:lnSpc>
              <a:buNone/>
            </a:pPr>
            <a:r>
              <a:rPr lang="pl-PL" sz="2200" dirty="0">
                <a:latin typeface="Open Sans" panose="020B0606030504020204" pitchFamily="34" charset="0"/>
                <a:ea typeface="Open Sans" panose="020B0606030504020204" pitchFamily="34" charset="0"/>
                <a:cs typeface="Open Sans" panose="020B0606030504020204" pitchFamily="34" charset="0"/>
              </a:rPr>
              <a:t>Zgodnie z </a:t>
            </a:r>
            <a:r>
              <a:rPr lang="pl-PL" sz="2200" b="1" i="0" u="none" strike="noStrike" baseline="0" dirty="0">
                <a:latin typeface="Open Sans" panose="020B0606030504020204" pitchFamily="34" charset="0"/>
                <a:ea typeface="Open Sans" panose="020B0606030504020204" pitchFamily="34" charset="0"/>
                <a:cs typeface="Open Sans" panose="020B0606030504020204" pitchFamily="34" charset="0"/>
              </a:rPr>
              <a:t>§ 13 ust. </a:t>
            </a:r>
            <a:r>
              <a:rPr lang="pl-PL" sz="2200" b="1" dirty="0">
                <a:latin typeface="Open Sans" panose="020B0606030504020204" pitchFamily="34" charset="0"/>
                <a:ea typeface="Open Sans" panose="020B0606030504020204" pitchFamily="34" charset="0"/>
                <a:cs typeface="Open Sans" panose="020B0606030504020204" pitchFamily="34" charset="0"/>
              </a:rPr>
              <a:t>7 </a:t>
            </a:r>
            <a:r>
              <a:rPr lang="pl-PL" sz="2200" dirty="0">
                <a:latin typeface="Open Sans" panose="020B0606030504020204" pitchFamily="34" charset="0"/>
                <a:ea typeface="Open Sans" panose="020B0606030504020204" pitchFamily="34" charset="0"/>
                <a:cs typeface="Open Sans" panose="020B0606030504020204" pitchFamily="34" charset="0"/>
              </a:rPr>
              <a:t>umowy o powierzenie grantu;</a:t>
            </a:r>
          </a:p>
          <a:p>
            <a:pPr marL="0" lvl="0" indent="0" algn="just">
              <a:lnSpc>
                <a:spcPct val="107000"/>
              </a:lnSpc>
              <a:buNone/>
            </a:pPr>
            <a:r>
              <a:rPr lang="pl-PL" sz="2200" dirty="0">
                <a:effectLst/>
                <a:latin typeface="Open Sans" panose="020B0606030504020204" pitchFamily="34" charset="0"/>
                <a:ea typeface="Open Sans" panose="020B0606030504020204" pitchFamily="34" charset="0"/>
                <a:cs typeface="Open Sans" panose="020B0606030504020204" pitchFamily="34" charset="0"/>
              </a:rPr>
              <a:t>W przypadku, gdy ze sprawozdania okresowego, o którym mowa w ust. 2, wynika, że poniesione wydatki w ramach Projektu grantowego są niższe niż wskazane w § 8 ust. 1, Grantobiorca zobowiązany jest do </a:t>
            </a:r>
            <a:r>
              <a:rPr lang="pl-PL" sz="2200" u="sng" dirty="0">
                <a:effectLst/>
                <a:latin typeface="Open Sans" panose="020B0606030504020204" pitchFamily="34" charset="0"/>
                <a:ea typeface="Open Sans" panose="020B0606030504020204" pitchFamily="34" charset="0"/>
                <a:cs typeface="Open Sans" panose="020B0606030504020204" pitchFamily="34" charset="0"/>
              </a:rPr>
              <a:t>zwrotu niewykorzystanych środków w ciągu </a:t>
            </a:r>
            <a:r>
              <a:rPr lang="pl-PL" sz="2200" b="1" u="sng" dirty="0">
                <a:effectLst/>
                <a:latin typeface="Open Sans" panose="020B0606030504020204" pitchFamily="34" charset="0"/>
                <a:ea typeface="Open Sans" panose="020B0606030504020204" pitchFamily="34" charset="0"/>
                <a:cs typeface="Open Sans" panose="020B0606030504020204" pitchFamily="34" charset="0"/>
              </a:rPr>
              <a:t>7 dni kalendarzowych </a:t>
            </a:r>
            <a:r>
              <a:rPr lang="pl-PL" sz="2200" u="sng" dirty="0">
                <a:effectLst/>
                <a:latin typeface="Open Sans" panose="020B0606030504020204" pitchFamily="34" charset="0"/>
                <a:ea typeface="Open Sans" panose="020B0606030504020204" pitchFamily="34" charset="0"/>
                <a:cs typeface="Open Sans" panose="020B0606030504020204" pitchFamily="34" charset="0"/>
              </a:rPr>
              <a:t>od dnia rozliczenia transzy grantu</a:t>
            </a:r>
            <a:r>
              <a:rPr lang="pl-PL" sz="2200" dirty="0">
                <a:effectLst/>
                <a:latin typeface="Open Sans" panose="020B0606030504020204" pitchFamily="34" charset="0"/>
                <a:ea typeface="Open Sans" panose="020B0606030504020204" pitchFamily="34" charset="0"/>
                <a:cs typeface="Open Sans" panose="020B0606030504020204" pitchFamily="34" charset="0"/>
              </a:rPr>
              <a:t>, na wskazany przez Grantodawcę</a:t>
            </a:r>
            <a:r>
              <a:rPr lang="pl-PL" sz="2200" dirty="0">
                <a:latin typeface="Open Sans" panose="020B0606030504020204" pitchFamily="34" charset="0"/>
                <a:ea typeface="Open Sans" panose="020B0606030504020204" pitchFamily="34" charset="0"/>
                <a:cs typeface="Open Sans" panose="020B0606030504020204" pitchFamily="34" charset="0"/>
              </a:rPr>
              <a:t> </a:t>
            </a:r>
            <a:r>
              <a:rPr lang="pl-PL" sz="2200" dirty="0">
                <a:effectLst/>
                <a:latin typeface="Open Sans" panose="020B0606030504020204" pitchFamily="34" charset="0"/>
                <a:ea typeface="Open Sans" panose="020B0606030504020204" pitchFamily="34" charset="0"/>
                <a:cs typeface="Open Sans" panose="020B0606030504020204" pitchFamily="34" charset="0"/>
              </a:rPr>
              <a:t>rachunek bankowy.</a:t>
            </a:r>
          </a:p>
          <a:p>
            <a:pPr lvl="0" algn="just">
              <a:lnSpc>
                <a:spcPct val="107000"/>
              </a:lnSpc>
              <a:buFont typeface="Wingdings" panose="05000000000000000000" pitchFamily="2" charset="2"/>
              <a:buChar char="ü"/>
            </a:pPr>
            <a:r>
              <a:rPr lang="pl-PL" sz="2200" dirty="0">
                <a:latin typeface="Open Sans" panose="020B0606030504020204" pitchFamily="34" charset="0"/>
                <a:ea typeface="Open Sans" panose="020B0606030504020204" pitchFamily="34" charset="0"/>
                <a:cs typeface="Open Sans" panose="020B0606030504020204" pitchFamily="34" charset="0"/>
              </a:rPr>
              <a:t>Rozliczenie transzy grantu następuje poprzez złożenie sprawozdania okresowego.</a:t>
            </a:r>
            <a:endParaRPr lang="pl-PL" sz="2200" dirty="0">
              <a:effectLst/>
              <a:latin typeface="Open Sans" panose="020B0606030504020204" pitchFamily="34" charset="0"/>
              <a:ea typeface="Open Sans" panose="020B0606030504020204" pitchFamily="34" charset="0"/>
              <a:cs typeface="Open Sans" panose="020B0606030504020204" pitchFamily="34" charset="0"/>
            </a:endParaRPr>
          </a:p>
          <a:p>
            <a:pPr lvl="0">
              <a:lnSpc>
                <a:spcPct val="107000"/>
              </a:lnSpc>
              <a:buFont typeface="Wingdings" panose="05000000000000000000" pitchFamily="2" charset="2"/>
              <a:buChar char="ü"/>
            </a:pPr>
            <a:r>
              <a:rPr lang="pl-PL" sz="2200" dirty="0">
                <a:effectLst/>
                <a:latin typeface="Open Sans" panose="020B0606030504020204" pitchFamily="34" charset="0"/>
                <a:ea typeface="Open Sans" panose="020B0606030504020204" pitchFamily="34" charset="0"/>
                <a:cs typeface="Open Sans" panose="020B0606030504020204" pitchFamily="34" charset="0"/>
              </a:rPr>
              <a:t>Zwrotu niewykorzystanej transzy zaliczki lub jej części Grantobiorca dokonuje po złożeniu ostatniego sprawozdania okresowego z danego cyklu 3 miesięcznego.  </a:t>
            </a:r>
          </a:p>
          <a:p>
            <a:pPr lvl="0">
              <a:lnSpc>
                <a:spcPct val="107000"/>
              </a:lnSpc>
              <a:buFont typeface="Wingdings" panose="05000000000000000000" pitchFamily="2" charset="2"/>
              <a:buChar char="ü"/>
            </a:pPr>
            <a:r>
              <a:rPr lang="pl-PL" sz="2200" dirty="0">
                <a:effectLst/>
                <a:latin typeface="Open Sans" panose="020B0606030504020204" pitchFamily="34" charset="0"/>
                <a:ea typeface="Open Sans" panose="020B0606030504020204" pitchFamily="34" charset="0"/>
                <a:cs typeface="Open Sans" panose="020B0606030504020204" pitchFamily="34" charset="0"/>
              </a:rPr>
              <a:t>Zwrotu dokonuje się </a:t>
            </a:r>
            <a:r>
              <a:rPr lang="pl-PL" sz="2200" dirty="0">
                <a:latin typeface="Open Sans" panose="020B0606030504020204" pitchFamily="34" charset="0"/>
                <a:ea typeface="Open Sans" panose="020B0606030504020204" pitchFamily="34" charset="0"/>
                <a:cs typeface="Open Sans" panose="020B0606030504020204" pitchFamily="34" charset="0"/>
              </a:rPr>
              <a:t>na </a:t>
            </a:r>
            <a:r>
              <a:rPr lang="pl-PL" sz="2200" dirty="0">
                <a:effectLst/>
                <a:latin typeface="Open Sans" panose="020B0606030504020204" pitchFamily="34" charset="0"/>
                <a:ea typeface="Open Sans" panose="020B0606030504020204" pitchFamily="34" charset="0"/>
                <a:cs typeface="Open Sans" panose="020B0606030504020204" pitchFamily="34" charset="0"/>
              </a:rPr>
              <a:t>rachunek</a:t>
            </a:r>
            <a:r>
              <a:rPr lang="pl-PL" sz="2200" dirty="0">
                <a:latin typeface="Open Sans" panose="020B0606030504020204" pitchFamily="34" charset="0"/>
                <a:ea typeface="Open Sans" panose="020B0606030504020204" pitchFamily="34" charset="0"/>
                <a:cs typeface="Open Sans" panose="020B0606030504020204" pitchFamily="34" charset="0"/>
              </a:rPr>
              <a:t> bankowy właściwego OW NFZ. </a:t>
            </a:r>
            <a:r>
              <a:rPr lang="pl-PL" sz="2200" dirty="0">
                <a:effectLst/>
                <a:latin typeface="Open Sans" panose="020B0606030504020204" pitchFamily="34" charset="0"/>
                <a:ea typeface="Open Sans" panose="020B0606030504020204" pitchFamily="34" charset="0"/>
                <a:cs typeface="Open Sans" panose="020B0606030504020204" pitchFamily="34" charset="0"/>
              </a:rPr>
              <a:t>Odrębnie zostanie przekazana do Grantobiorców przez OW NFZ informacja na temat numerów rachunków bankowych.</a:t>
            </a:r>
          </a:p>
          <a:p>
            <a:pPr lvl="0">
              <a:lnSpc>
                <a:spcPct val="107000"/>
              </a:lnSpc>
              <a:buFont typeface="Wingdings" panose="05000000000000000000" pitchFamily="2" charset="2"/>
              <a:buChar char="ü"/>
            </a:pPr>
            <a:r>
              <a:rPr lang="pl-PL" sz="2200" dirty="0">
                <a:effectLst/>
                <a:latin typeface="Open Sans" panose="020B0606030504020204" pitchFamily="34" charset="0"/>
                <a:ea typeface="Open Sans" panose="020B0606030504020204" pitchFamily="34" charset="0"/>
                <a:cs typeface="Open Sans" panose="020B0606030504020204" pitchFamily="34" charset="0"/>
              </a:rPr>
              <a:t>W przypadku nierozliczenia zaliczki w terminie tj</a:t>
            </a:r>
            <a:r>
              <a:rPr lang="pl-PL" sz="2200" dirty="0">
                <a:latin typeface="Open Sans" panose="020B0606030504020204" pitchFamily="34" charset="0"/>
                <a:ea typeface="Open Sans" panose="020B0606030504020204" pitchFamily="34" charset="0"/>
                <a:cs typeface="Open Sans" panose="020B0606030504020204" pitchFamily="34" charset="0"/>
              </a:rPr>
              <a:t>. niezłożenia sprawozdania</a:t>
            </a:r>
            <a:r>
              <a:rPr lang="pl-PL" sz="2200" dirty="0">
                <a:effectLst/>
                <a:latin typeface="Open Sans" panose="020B0606030504020204" pitchFamily="34" charset="0"/>
                <a:ea typeface="Open Sans" panose="020B0606030504020204" pitchFamily="34" charset="0"/>
                <a:cs typeface="Open Sans" panose="020B0606030504020204" pitchFamily="34" charset="0"/>
              </a:rPr>
              <a:t>, Grantobiorca zobowiązany jest do jej zwrotu w terminie 7 dni kalendarzowych od upływu terminu jej rozliczenia (§ 13 ust.7 umowy o powierzenie grantu).</a:t>
            </a:r>
          </a:p>
          <a:p>
            <a:pPr lvl="0">
              <a:lnSpc>
                <a:spcPct val="107000"/>
              </a:lnSpc>
              <a:buFont typeface="Wingdings" panose="05000000000000000000" pitchFamily="2" charset="2"/>
              <a:buChar char="ü"/>
            </a:pPr>
            <a:endParaRPr lang="pl-PL" sz="2200" dirty="0">
              <a:effectLst/>
              <a:latin typeface="Open Sans" panose="020B0606030504020204" pitchFamily="34" charset="0"/>
              <a:ea typeface="Open Sans" panose="020B0606030504020204" pitchFamily="34" charset="0"/>
              <a:cs typeface="Open Sans" panose="020B0606030504020204" pitchFamily="34" charset="0"/>
            </a:endParaRPr>
          </a:p>
          <a:p>
            <a:pPr lvl="0">
              <a:lnSpc>
                <a:spcPct val="107000"/>
              </a:lnSpc>
              <a:buFont typeface="Wingdings" panose="05000000000000000000" pitchFamily="2" charset="2"/>
              <a:buChar char="ü"/>
            </a:pP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endParaRPr lang="pl-PL"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l-PL" dirty="0"/>
          </a:p>
        </p:txBody>
      </p:sp>
      <p:sp>
        <p:nvSpPr>
          <p:cNvPr id="4" name="Symbol zastępczy numeru slajdu 3">
            <a:extLst>
              <a:ext uri="{FF2B5EF4-FFF2-40B4-BE49-F238E27FC236}">
                <a16:creationId xmlns:a16="http://schemas.microsoft.com/office/drawing/2014/main" id="{AFD38057-B7C1-413C-8FC8-C855793DF92C}"/>
              </a:ext>
            </a:extLst>
          </p:cNvPr>
          <p:cNvSpPr>
            <a:spLocks noGrp="1"/>
          </p:cNvSpPr>
          <p:nvPr>
            <p:ph type="sldNum" sz="quarter" idx="10"/>
          </p:nvPr>
        </p:nvSpPr>
        <p:spPr/>
        <p:txBody>
          <a:bodyPr/>
          <a:lstStyle/>
          <a:p>
            <a:fld id="{EB4015AA-59F6-416B-87A6-8E3D940284E2}" type="slidenum">
              <a:rPr lang="pl-PL" smtClean="0"/>
              <a:pPr/>
              <a:t>15</a:t>
            </a:fld>
            <a:endParaRPr lang="pl-PL" dirty="0"/>
          </a:p>
        </p:txBody>
      </p:sp>
    </p:spTree>
    <p:extLst>
      <p:ext uri="{BB962C8B-B14F-4D97-AF65-F5344CB8AC3E}">
        <p14:creationId xmlns:p14="http://schemas.microsoft.com/office/powerpoint/2010/main" val="1184762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A107CF-EFC3-4A4E-8C65-58E30EEBF7F3}"/>
              </a:ext>
            </a:extLst>
          </p:cNvPr>
          <p:cNvSpPr>
            <a:spLocks noGrp="1"/>
          </p:cNvSpPr>
          <p:nvPr>
            <p:ph type="title"/>
          </p:nvPr>
        </p:nvSpPr>
        <p:spPr>
          <a:xfrm>
            <a:off x="665386" y="393082"/>
            <a:ext cx="9649071" cy="650452"/>
          </a:xfrm>
        </p:spPr>
        <p:txBody>
          <a:bodyPr/>
          <a:lstStyle/>
          <a:p>
            <a:r>
              <a:rPr lang="pl-PL" dirty="0"/>
              <a:t>Zwrot niewykorzystanej transzy zaliczki lub jej części</a:t>
            </a:r>
          </a:p>
        </p:txBody>
      </p:sp>
      <p:sp>
        <p:nvSpPr>
          <p:cNvPr id="3" name="Symbol zastępczy zawartości 2">
            <a:extLst>
              <a:ext uri="{FF2B5EF4-FFF2-40B4-BE49-F238E27FC236}">
                <a16:creationId xmlns:a16="http://schemas.microsoft.com/office/drawing/2014/main" id="{7071B1F6-11F7-4412-ACDE-921D597AA4E4}"/>
              </a:ext>
            </a:extLst>
          </p:cNvPr>
          <p:cNvSpPr>
            <a:spLocks noGrp="1"/>
          </p:cNvSpPr>
          <p:nvPr>
            <p:ph idx="1"/>
          </p:nvPr>
        </p:nvSpPr>
        <p:spPr>
          <a:xfrm>
            <a:off x="663551" y="1064611"/>
            <a:ext cx="9506891" cy="5955226"/>
          </a:xfrm>
        </p:spPr>
        <p:txBody>
          <a:bodyPr>
            <a:noAutofit/>
          </a:bodyPr>
          <a:lstStyle/>
          <a:p>
            <a:pPr marL="0" indent="0">
              <a:lnSpc>
                <a:spcPct val="107000"/>
              </a:lnSpc>
              <a:spcAft>
                <a:spcPts val="800"/>
              </a:spcAft>
              <a:buNone/>
            </a:pPr>
            <a:r>
              <a:rPr lang="pl-PL" sz="2000" b="1"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rPr>
              <a:t>Przykład 1</a:t>
            </a:r>
          </a:p>
          <a:p>
            <a:pPr marL="0" indent="0">
              <a:lnSpc>
                <a:spcPct val="107000"/>
              </a:lnSpc>
              <a:spcAft>
                <a:spcPts val="800"/>
              </a:spcAft>
              <a:buNone/>
            </a:pPr>
            <a:r>
              <a:rPr lang="pl-PL" sz="2000" dirty="0">
                <a:effectLst/>
                <a:latin typeface="Open Sans" panose="020B0606030504020204" pitchFamily="34" charset="0"/>
                <a:ea typeface="Open Sans" panose="020B0606030504020204" pitchFamily="34" charset="0"/>
                <a:cs typeface="Open Sans" panose="020B0606030504020204" pitchFamily="34" charset="0"/>
              </a:rPr>
              <a:t>Wpływ zaliczki na konto Grantobiorcy: </a:t>
            </a:r>
            <a:r>
              <a:rPr lang="pl-PL" sz="2000" b="1"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rPr>
              <a:t>1 czerwiec 2025 r. </a:t>
            </a:r>
            <a:endParaRPr lang="pl-PL" sz="2000" b="1" dirty="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a:p>
            <a:pPr marL="0" indent="0">
              <a:lnSpc>
                <a:spcPct val="107000"/>
              </a:lnSpc>
              <a:spcAft>
                <a:spcPts val="800"/>
              </a:spcAft>
              <a:buNone/>
            </a:pPr>
            <a:r>
              <a:rPr lang="pl-PL" sz="2000" dirty="0">
                <a:effectLst/>
                <a:latin typeface="Open Sans" panose="020B0606030504020204" pitchFamily="34" charset="0"/>
                <a:ea typeface="Open Sans" panose="020B0606030504020204" pitchFamily="34" charset="0"/>
                <a:cs typeface="Open Sans" panose="020B0606030504020204" pitchFamily="34" charset="0"/>
              </a:rPr>
              <a:t>Maksymalny czas rozliczenia poniesionych wydatków (3 miesiące): </a:t>
            </a:r>
          </a:p>
          <a:p>
            <a:pPr marL="0" indent="0">
              <a:lnSpc>
                <a:spcPct val="107000"/>
              </a:lnSpc>
              <a:spcAft>
                <a:spcPts val="800"/>
              </a:spcAft>
              <a:buNone/>
            </a:pPr>
            <a:r>
              <a:rPr lang="pl-PL" sz="20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do 31 sierpnia 2025 r.</a:t>
            </a:r>
            <a:endParaRPr lang="pl-PL" sz="2000" b="1"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lnSpc>
                <a:spcPct val="107000"/>
              </a:lnSpc>
              <a:spcAft>
                <a:spcPts val="800"/>
              </a:spcAft>
              <a:buNone/>
            </a:pPr>
            <a:r>
              <a:rPr lang="pl-PL" sz="2000" dirty="0">
                <a:effectLst/>
                <a:latin typeface="Open Sans" panose="020B0606030504020204" pitchFamily="34" charset="0"/>
                <a:ea typeface="Open Sans" panose="020B0606030504020204" pitchFamily="34" charset="0"/>
                <a:cs typeface="Open Sans" panose="020B0606030504020204" pitchFamily="34" charset="0"/>
              </a:rPr>
              <a:t>W takim przypadku Grantobiorca może złożyć sprawozdania okresowe</a:t>
            </a:r>
          </a:p>
          <a:p>
            <a:pPr marL="342900" lvl="0" indent="-342900">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w okresach miesięcznych</a:t>
            </a:r>
          </a:p>
          <a:p>
            <a:pPr marL="990074" indent="-342900">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(I) za okres od 1 do 30  czerwc</a:t>
            </a:r>
            <a:r>
              <a:rPr lang="pl-PL" sz="2000" dirty="0">
                <a:latin typeface="Open Sans" panose="020B0606030504020204" pitchFamily="34" charset="0"/>
                <a:ea typeface="Open Sans" panose="020B0606030504020204" pitchFamily="34" charset="0"/>
                <a:cs typeface="Open Sans" panose="020B0606030504020204" pitchFamily="34" charset="0"/>
              </a:rPr>
              <a:t>a </a:t>
            </a:r>
            <a:r>
              <a:rPr lang="pl-PL" sz="2000" dirty="0">
                <a:effectLst/>
                <a:latin typeface="Open Sans" panose="020B0606030504020204" pitchFamily="34" charset="0"/>
                <a:ea typeface="Open Sans" panose="020B0606030504020204" pitchFamily="34" charset="0"/>
                <a:cs typeface="Open Sans" panose="020B0606030504020204" pitchFamily="34" charset="0"/>
              </a:rPr>
              <a:t>2025 – do 5 lipca 2025</a:t>
            </a:r>
          </a:p>
          <a:p>
            <a:pPr marL="990074" indent="-342900">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(II) za okres od 1 do 31 lipca 2025 – do 5 sierpnia 2025</a:t>
            </a:r>
          </a:p>
          <a:p>
            <a:pPr marL="990074" indent="-342900">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(III) za okres od 1 do 31 sierpnia 2025 – do 5 września 2025</a:t>
            </a:r>
          </a:p>
          <a:p>
            <a:pPr marL="990074" indent="-342900">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 za cały okres od 1 czerwca do 31 sierpnia 2025  – do 5 września 2025 </a:t>
            </a:r>
            <a:endParaRPr lang="pl-PL" sz="2000" b="1" dirty="0"/>
          </a:p>
          <a:p>
            <a:pPr marL="0" indent="0">
              <a:buNone/>
            </a:pPr>
            <a:r>
              <a:rPr lang="pl-PL" sz="2000" b="1" dirty="0"/>
              <a:t>Zwrotu niewykorzystanej transzy zaliczki lub jej części Grantobiorca dokonuje w terminie do 7 dni kalendarzowych po złożeniu ostatniego (III) sprawozdania lub za cały okres od 1 czerwca do 31 sierpnia 2025 czyli do </a:t>
            </a:r>
            <a:br>
              <a:rPr lang="pl-PL" sz="2000" b="1" dirty="0"/>
            </a:br>
            <a:r>
              <a:rPr lang="pl-PL" sz="2000" b="1" dirty="0">
                <a:solidFill>
                  <a:schemeClr val="accent1"/>
                </a:solidFill>
              </a:rPr>
              <a:t>12 września 2025 r.</a:t>
            </a:r>
          </a:p>
        </p:txBody>
      </p:sp>
      <p:sp>
        <p:nvSpPr>
          <p:cNvPr id="4" name="Symbol zastępczy numeru slajdu 3">
            <a:extLst>
              <a:ext uri="{FF2B5EF4-FFF2-40B4-BE49-F238E27FC236}">
                <a16:creationId xmlns:a16="http://schemas.microsoft.com/office/drawing/2014/main" id="{84C85996-5F26-478B-80BF-F35D799017BD}"/>
              </a:ext>
            </a:extLst>
          </p:cNvPr>
          <p:cNvSpPr>
            <a:spLocks noGrp="1"/>
          </p:cNvSpPr>
          <p:nvPr>
            <p:ph type="sldNum" sz="quarter" idx="10"/>
          </p:nvPr>
        </p:nvSpPr>
        <p:spPr/>
        <p:txBody>
          <a:bodyPr/>
          <a:lstStyle/>
          <a:p>
            <a:fld id="{EB4015AA-59F6-416B-87A6-8E3D940284E2}" type="slidenum">
              <a:rPr lang="pl-PL" smtClean="0"/>
              <a:pPr/>
              <a:t>16</a:t>
            </a:fld>
            <a:endParaRPr lang="pl-PL" dirty="0"/>
          </a:p>
        </p:txBody>
      </p:sp>
    </p:spTree>
    <p:extLst>
      <p:ext uri="{BB962C8B-B14F-4D97-AF65-F5344CB8AC3E}">
        <p14:creationId xmlns:p14="http://schemas.microsoft.com/office/powerpoint/2010/main" val="2297300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1E9E5F-7274-4CC5-8F81-E0DB8F89ACEF}"/>
              </a:ext>
            </a:extLst>
          </p:cNvPr>
          <p:cNvSpPr>
            <a:spLocks noGrp="1"/>
          </p:cNvSpPr>
          <p:nvPr>
            <p:ph type="title"/>
          </p:nvPr>
        </p:nvSpPr>
        <p:spPr>
          <a:xfrm>
            <a:off x="653796" y="863812"/>
            <a:ext cx="9384220" cy="1080001"/>
          </a:xfrm>
        </p:spPr>
        <p:txBody>
          <a:bodyPr/>
          <a:lstStyle/>
          <a:p>
            <a:r>
              <a:rPr lang="pl-PL" dirty="0"/>
              <a:t>Zwrot niewykorzystanej transzy zaliczki lub jej części</a:t>
            </a:r>
          </a:p>
        </p:txBody>
      </p:sp>
      <p:sp>
        <p:nvSpPr>
          <p:cNvPr id="4" name="Symbol zastępczy numeru slajdu 3">
            <a:extLst>
              <a:ext uri="{FF2B5EF4-FFF2-40B4-BE49-F238E27FC236}">
                <a16:creationId xmlns:a16="http://schemas.microsoft.com/office/drawing/2014/main" id="{9D0CC180-E9E1-4BFD-8F4A-1934F87EE2B2}"/>
              </a:ext>
            </a:extLst>
          </p:cNvPr>
          <p:cNvSpPr>
            <a:spLocks noGrp="1"/>
          </p:cNvSpPr>
          <p:nvPr>
            <p:ph type="sldNum" sz="quarter" idx="10"/>
          </p:nvPr>
        </p:nvSpPr>
        <p:spPr/>
        <p:txBody>
          <a:bodyPr/>
          <a:lstStyle/>
          <a:p>
            <a:fld id="{EB4015AA-59F6-416B-87A6-8E3D940284E2}" type="slidenum">
              <a:rPr lang="pl-PL" smtClean="0"/>
              <a:pPr/>
              <a:t>17</a:t>
            </a:fld>
            <a:endParaRPr lang="pl-PL" dirty="0"/>
          </a:p>
        </p:txBody>
      </p:sp>
      <p:sp>
        <p:nvSpPr>
          <p:cNvPr id="6" name="pole tekstowe 5">
            <a:extLst>
              <a:ext uri="{FF2B5EF4-FFF2-40B4-BE49-F238E27FC236}">
                <a16:creationId xmlns:a16="http://schemas.microsoft.com/office/drawing/2014/main" id="{7EBFD1A7-6A9A-4665-84EB-34C7BF5D156C}"/>
              </a:ext>
            </a:extLst>
          </p:cNvPr>
          <p:cNvSpPr txBox="1"/>
          <p:nvPr/>
        </p:nvSpPr>
        <p:spPr>
          <a:xfrm>
            <a:off x="796626" y="1739671"/>
            <a:ext cx="9241390" cy="5881610"/>
          </a:xfrm>
          <a:prstGeom prst="rect">
            <a:avLst/>
          </a:prstGeom>
          <a:noFill/>
        </p:spPr>
        <p:txBody>
          <a:bodyPr wrap="square" rtlCol="0">
            <a:spAutoFit/>
          </a:bodyPr>
          <a:lstStyle/>
          <a:p>
            <a:pPr>
              <a:lnSpc>
                <a:spcPct val="107000"/>
              </a:lnSpc>
              <a:spcAft>
                <a:spcPts val="800"/>
              </a:spcAft>
            </a:pP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Przykład 2: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Wpływ zaliczki na konto Grantobiorcy: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1 czerwiec 2025 r.</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Maksymalny czas rozliczenia poniesionych wydatków (3 miesiące): </a:t>
            </a:r>
          </a:p>
          <a:p>
            <a:pPr>
              <a:lnSpc>
                <a:spcPct val="107000"/>
              </a:lnSpc>
              <a:spcAft>
                <a:spcPts val="800"/>
              </a:spcAft>
            </a:pPr>
            <a:r>
              <a:rPr lang="pl-PL" sz="2000" b="1" dirty="0">
                <a:solidFill>
                  <a:srgbClr val="0070C0"/>
                </a:solidFill>
                <a:effectLst/>
                <a:latin typeface="Open Sans" panose="020B0606030504020204" pitchFamily="34" charset="0"/>
                <a:ea typeface="Open Sans" panose="020B0606030504020204" pitchFamily="34" charset="0"/>
                <a:cs typeface="Open Sans" panose="020B0606030504020204" pitchFamily="34" charset="0"/>
              </a:rPr>
              <a:t>do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31 sierpnia 2025 r.</a:t>
            </a:r>
            <a:r>
              <a:rPr lang="pl-PL" sz="2000"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Czas na złożenie sprawozdania okresowego: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do 5 września 2025 r.</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 </a:t>
            </a:r>
          </a:p>
          <a:p>
            <a:pPr marL="342900" lvl="0" indent="-342900">
              <a:lnSpc>
                <a:spcPct val="107000"/>
              </a:lnSpc>
              <a:spcAft>
                <a:spcPts val="800"/>
              </a:spcAft>
              <a:buFont typeface="+mj-lt"/>
              <a:buAutoNum type="arabicPeriod"/>
            </a:pPr>
            <a:r>
              <a:rPr lang="pl-PL" sz="2000" dirty="0">
                <a:effectLst/>
                <a:latin typeface="Open Sans" panose="020B0606030504020204" pitchFamily="34" charset="0"/>
                <a:ea typeface="Open Sans" panose="020B0606030504020204" pitchFamily="34" charset="0"/>
                <a:cs typeface="Open Sans" panose="020B0606030504020204" pitchFamily="34" charset="0"/>
              </a:rPr>
              <a:t>Zwrot niewydatkowanej zaliczki lub jej części  - </a:t>
            </a:r>
            <a:r>
              <a:rPr lang="pl-PL" sz="2000" u="sng" dirty="0">
                <a:effectLst/>
                <a:latin typeface="Open Sans" panose="020B0606030504020204" pitchFamily="34" charset="0"/>
                <a:ea typeface="Open Sans" panose="020B0606030504020204" pitchFamily="34" charset="0"/>
                <a:cs typeface="Open Sans" panose="020B0606030504020204" pitchFamily="34" charset="0"/>
              </a:rPr>
              <a:t>7 dni </a:t>
            </a:r>
            <a:r>
              <a:rPr lang="pl-PL" sz="2000" u="sng" dirty="0">
                <a:latin typeface="Open Sans" panose="020B0606030504020204" pitchFamily="34" charset="0"/>
                <a:ea typeface="Open Sans" panose="020B0606030504020204" pitchFamily="34" charset="0"/>
                <a:cs typeface="Open Sans" panose="020B0606030504020204" pitchFamily="34" charset="0"/>
              </a:rPr>
              <a:t>kalendarzowych</a:t>
            </a:r>
            <a:r>
              <a:rPr lang="pl-PL" sz="2000" dirty="0">
                <a:effectLst/>
                <a:latin typeface="Open Sans" panose="020B0606030504020204" pitchFamily="34" charset="0"/>
                <a:ea typeface="Open Sans" panose="020B0606030504020204" pitchFamily="34" charset="0"/>
                <a:cs typeface="Open Sans" panose="020B0606030504020204" pitchFamily="34" charset="0"/>
              </a:rPr>
              <a:t> licząc od daty złożenia sprawozdania okresowego.</a:t>
            </a:r>
          </a:p>
          <a:p>
            <a:pPr>
              <a:lnSpc>
                <a:spcPct val="107000"/>
              </a:lnSpc>
              <a:spcAft>
                <a:spcPts val="800"/>
              </a:spcAft>
            </a:pPr>
            <a:r>
              <a:rPr lang="pl-PL" sz="2000" dirty="0">
                <a:effectLst/>
                <a:latin typeface="Open Sans" panose="020B0606030504020204" pitchFamily="34" charset="0"/>
                <a:ea typeface="Open Sans" panose="020B0606030504020204" pitchFamily="34" charset="0"/>
                <a:cs typeface="Open Sans" panose="020B0606030504020204" pitchFamily="34" charset="0"/>
              </a:rPr>
              <a:t> </a:t>
            </a:r>
          </a:p>
          <a:p>
            <a:pPr marL="342900" indent="-342900">
              <a:lnSpc>
                <a:spcPct val="107000"/>
              </a:lnSpc>
              <a:spcAft>
                <a:spcPts val="800"/>
              </a:spcAft>
              <a:buFont typeface="Wingdings" panose="05000000000000000000" pitchFamily="2" charset="2"/>
              <a:buChar char="Ø"/>
            </a:pPr>
            <a:r>
              <a:rPr lang="pl-PL" sz="2000" dirty="0">
                <a:effectLst/>
                <a:latin typeface="Open Sans" panose="020B0606030504020204" pitchFamily="34" charset="0"/>
                <a:ea typeface="Open Sans" panose="020B0606030504020204" pitchFamily="34" charset="0"/>
                <a:cs typeface="Open Sans" panose="020B0606030504020204" pitchFamily="34" charset="0"/>
              </a:rPr>
              <a:t>Sprawozdanie okresowe zostało złożone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2 września 2025 r.</a:t>
            </a:r>
          </a:p>
          <a:p>
            <a:pPr>
              <a:lnSpc>
                <a:spcPct val="107000"/>
              </a:lnSpc>
              <a:spcAft>
                <a:spcPts val="800"/>
              </a:spcAft>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pl-PL" sz="2000" b="1" dirty="0">
                <a:effectLst/>
                <a:latin typeface="Open Sans" panose="020B0606030504020204" pitchFamily="34" charset="0"/>
                <a:ea typeface="Open Sans" panose="020B0606030504020204" pitchFamily="34" charset="0"/>
                <a:cs typeface="Open Sans" panose="020B0606030504020204" pitchFamily="34" charset="0"/>
              </a:rPr>
              <a:t>Termin na zwrot niewydatkowanej zaliczki lub jej części upływa </a:t>
            </a:r>
          </a:p>
          <a:p>
            <a:pPr algn="ctr">
              <a:lnSpc>
                <a:spcPct val="107000"/>
              </a:lnSpc>
              <a:spcAft>
                <a:spcPts val="800"/>
              </a:spcAft>
            </a:pPr>
            <a:r>
              <a:rPr lang="pl-PL" sz="2000" b="1" dirty="0">
                <a:effectLst/>
                <a:latin typeface="Open Sans" panose="020B0606030504020204" pitchFamily="34" charset="0"/>
                <a:ea typeface="Open Sans" panose="020B0606030504020204" pitchFamily="34" charset="0"/>
                <a:cs typeface="Open Sans" panose="020B0606030504020204" pitchFamily="34" charset="0"/>
              </a:rPr>
              <a:t>9 września 2025 r. </a:t>
            </a:r>
          </a:p>
          <a:p>
            <a:endParaRPr lang="pl-PL" dirty="0"/>
          </a:p>
        </p:txBody>
      </p:sp>
    </p:spTree>
    <p:extLst>
      <p:ext uri="{BB962C8B-B14F-4D97-AF65-F5344CB8AC3E}">
        <p14:creationId xmlns:p14="http://schemas.microsoft.com/office/powerpoint/2010/main" val="295135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8E984F-5392-4A8C-A48B-F5518A133411}"/>
              </a:ext>
            </a:extLst>
          </p:cNvPr>
          <p:cNvSpPr>
            <a:spLocks noGrp="1"/>
          </p:cNvSpPr>
          <p:nvPr>
            <p:ph type="title"/>
          </p:nvPr>
        </p:nvSpPr>
        <p:spPr>
          <a:xfrm>
            <a:off x="1025426" y="539477"/>
            <a:ext cx="9000901" cy="1080001"/>
          </a:xfrm>
        </p:spPr>
        <p:txBody>
          <a:bodyPr/>
          <a:lstStyle/>
          <a:p>
            <a:pPr algn="ctr"/>
            <a:r>
              <a:rPr lang="pl-PL" dirty="0"/>
              <a:t>Tytuł przelewu do zwrotu niewykorzystanej transzy zaliczki lub jej części</a:t>
            </a:r>
          </a:p>
        </p:txBody>
      </p:sp>
      <p:sp>
        <p:nvSpPr>
          <p:cNvPr id="4" name="Symbol zastępczy numeru slajdu 3">
            <a:extLst>
              <a:ext uri="{FF2B5EF4-FFF2-40B4-BE49-F238E27FC236}">
                <a16:creationId xmlns:a16="http://schemas.microsoft.com/office/drawing/2014/main" id="{20A7BF1A-15FF-4468-84DB-607DD715CCA5}"/>
              </a:ext>
            </a:extLst>
          </p:cNvPr>
          <p:cNvSpPr>
            <a:spLocks noGrp="1"/>
          </p:cNvSpPr>
          <p:nvPr>
            <p:ph type="sldNum" sz="quarter" idx="10"/>
          </p:nvPr>
        </p:nvSpPr>
        <p:spPr/>
        <p:txBody>
          <a:bodyPr/>
          <a:lstStyle/>
          <a:p>
            <a:fld id="{EB4015AA-59F6-416B-87A6-8E3D940284E2}" type="slidenum">
              <a:rPr lang="pl-PL" smtClean="0"/>
              <a:pPr/>
              <a:t>18</a:t>
            </a:fld>
            <a:endParaRPr lang="pl-PL" dirty="0"/>
          </a:p>
        </p:txBody>
      </p:sp>
      <p:sp>
        <p:nvSpPr>
          <p:cNvPr id="6" name="pole tekstowe 5">
            <a:extLst>
              <a:ext uri="{FF2B5EF4-FFF2-40B4-BE49-F238E27FC236}">
                <a16:creationId xmlns:a16="http://schemas.microsoft.com/office/drawing/2014/main" id="{D288B1E8-8F04-4D0B-A62B-24BF7203A3CF}"/>
              </a:ext>
            </a:extLst>
          </p:cNvPr>
          <p:cNvSpPr txBox="1"/>
          <p:nvPr/>
        </p:nvSpPr>
        <p:spPr>
          <a:xfrm>
            <a:off x="1277454" y="2731985"/>
            <a:ext cx="8387746" cy="2257798"/>
          </a:xfrm>
          <a:prstGeom prst="rect">
            <a:avLst/>
          </a:prstGeom>
          <a:noFill/>
        </p:spPr>
        <p:txBody>
          <a:bodyPr wrap="square" rtlCol="0">
            <a:spAutoFit/>
          </a:bodyPr>
          <a:lstStyle/>
          <a:p>
            <a:pPr algn="ctr">
              <a:lnSpc>
                <a:spcPct val="107000"/>
              </a:lnSpc>
              <a:spcAft>
                <a:spcPts val="800"/>
              </a:spcAft>
            </a:pPr>
            <a:r>
              <a:rPr lang="pl-PL" sz="24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TYTUŁ PRZELEWU</a:t>
            </a:r>
            <a:endParaRPr lang="pl-PL" sz="2400"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pl-PL" sz="2400" b="1" dirty="0">
                <a:effectLst/>
                <a:latin typeface="Open Sans" panose="020B0606030504020204" pitchFamily="34" charset="0"/>
                <a:ea typeface="Open Sans" panose="020B0606030504020204" pitchFamily="34" charset="0"/>
                <a:cs typeface="Open Sans" panose="020B0606030504020204" pitchFamily="34" charset="0"/>
              </a:rPr>
              <a:t> </a:t>
            </a:r>
            <a:endParaRPr lang="pl-PL" sz="2400" dirty="0">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pl-PL" sz="2400" b="1" dirty="0">
                <a:effectLst/>
                <a:latin typeface="Open Sans" panose="020B0606030504020204" pitchFamily="34" charset="0"/>
                <a:ea typeface="Open Sans" panose="020B0606030504020204" pitchFamily="34" charset="0"/>
                <a:cs typeface="Open Sans" panose="020B0606030504020204" pitchFamily="34" charset="0"/>
              </a:rPr>
              <a:t>Zwrot środków zaliczki do zapotrzebowanie na środki nr …. z dnia …..,  umowa 01OW/0000/I/2024 </a:t>
            </a:r>
            <a:endParaRPr lang="pl-PL" sz="2400" dirty="0">
              <a:effectLst/>
              <a:latin typeface="Open Sans" panose="020B0606030504020204" pitchFamily="34" charset="0"/>
              <a:ea typeface="Open Sans" panose="020B0606030504020204" pitchFamily="34" charset="0"/>
              <a:cs typeface="Open Sans" panose="020B0606030504020204" pitchFamily="34" charset="0"/>
            </a:endParaRPr>
          </a:p>
          <a:p>
            <a:endParaRPr lang="pl-PL" dirty="0"/>
          </a:p>
        </p:txBody>
      </p:sp>
    </p:spTree>
    <p:extLst>
      <p:ext uri="{BB962C8B-B14F-4D97-AF65-F5344CB8AC3E}">
        <p14:creationId xmlns:p14="http://schemas.microsoft.com/office/powerpoint/2010/main" val="2985454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7BA63A-2684-4C60-8887-BDCE57BEECE1}"/>
              </a:ext>
            </a:extLst>
          </p:cNvPr>
          <p:cNvSpPr>
            <a:spLocks noGrp="1"/>
          </p:cNvSpPr>
          <p:nvPr>
            <p:ph type="title"/>
          </p:nvPr>
        </p:nvSpPr>
        <p:spPr/>
        <p:txBody>
          <a:bodyPr/>
          <a:lstStyle/>
          <a:p>
            <a:r>
              <a:rPr lang="pl-PL" dirty="0"/>
              <a:t>Wypłata kolejnej transzy zaliczki</a:t>
            </a:r>
          </a:p>
        </p:txBody>
      </p:sp>
      <p:sp>
        <p:nvSpPr>
          <p:cNvPr id="3" name="Symbol zastępczy zawartości 2">
            <a:extLst>
              <a:ext uri="{FF2B5EF4-FFF2-40B4-BE49-F238E27FC236}">
                <a16:creationId xmlns:a16="http://schemas.microsoft.com/office/drawing/2014/main" id="{338ED536-7045-46E5-95A9-958744D72478}"/>
              </a:ext>
            </a:extLst>
          </p:cNvPr>
          <p:cNvSpPr>
            <a:spLocks noGrp="1"/>
          </p:cNvSpPr>
          <p:nvPr>
            <p:ph idx="1"/>
          </p:nvPr>
        </p:nvSpPr>
        <p:spPr>
          <a:xfrm>
            <a:off x="629521" y="1649850"/>
            <a:ext cx="9468913" cy="5579838"/>
          </a:xfrm>
        </p:spPr>
        <p:txBody>
          <a:bodyPr>
            <a:normAutofit/>
          </a:bodyPr>
          <a:lstStyle/>
          <a:p>
            <a:pPr>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Po rozliczeniu co najmniej 70% środków zaliczki możliwe jest złożenie kolejnego zapotrzebowania na środki w formie zaliczki. </a:t>
            </a:r>
          </a:p>
          <a:p>
            <a:pPr>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W przypadku złożenia kolejnego zapotrzebowania na środki zaliczki należy pamiętać o trzymiesięcznym terminie na rozliczenie poprzedniej zaliczki tj. złożenie sprawozdania okresowego, które rozliczy brakującą część zaliczki.</a:t>
            </a:r>
          </a:p>
          <a:p>
            <a:pPr>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Dla przykładu pobrania zaliczki w kwocie 100 tys. zł i złożenia sprawozdania okresowego na 80 tys. zł jest możliwość złożenia  zapotrzebowania na następną transzę zaliczki bez zwrotu poprzedniej. Jednakże  dla rozliczenia pozostałej części pierwszej zaliczki obowiązuje termin jej rozliczenia liczony od dnia otrzymania pierwszej zaliczki:  </a:t>
            </a:r>
          </a:p>
          <a:p>
            <a:pPr>
              <a:lnSpc>
                <a:spcPct val="107000"/>
              </a:lnSpc>
              <a:spcAft>
                <a:spcPts val="800"/>
              </a:spcAft>
            </a:pPr>
            <a:r>
              <a:rPr lang="pl-PL" sz="2000" b="1" dirty="0">
                <a:solidFill>
                  <a:srgbClr val="70AD47"/>
                </a:solidFill>
                <a:effectLst/>
                <a:latin typeface="Open Sans" panose="020B0606030504020204" pitchFamily="34" charset="0"/>
                <a:ea typeface="Open Sans" panose="020B0606030504020204" pitchFamily="34" charset="0"/>
                <a:cs typeface="Open Sans" panose="020B0606030504020204" pitchFamily="34" charset="0"/>
              </a:rPr>
              <a:t>I transza zaliczki</a:t>
            </a:r>
            <a:r>
              <a:rPr lang="pl-PL" sz="2000" dirty="0">
                <a:solidFill>
                  <a:srgbClr val="70AD47"/>
                </a:solidFill>
                <a:effectLst/>
                <a:latin typeface="Open Sans" panose="020B0606030504020204" pitchFamily="34" charset="0"/>
                <a:ea typeface="Open Sans" panose="020B0606030504020204" pitchFamily="34" charset="0"/>
                <a:cs typeface="Open Sans" panose="020B0606030504020204" pitchFamily="34" charset="0"/>
              </a:rPr>
              <a:t> </a:t>
            </a: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pozostało do rozliczenia 20 tys</a:t>
            </a:r>
            <a:r>
              <a:rPr lang="pl-PL" sz="2000"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a:t>
            </a:r>
            <a:r>
              <a:rPr lang="pl-PL" sz="2000" dirty="0">
                <a:effectLst/>
                <a:latin typeface="Open Sans" panose="020B0606030504020204" pitchFamily="34" charset="0"/>
                <a:ea typeface="Open Sans" panose="020B0606030504020204" pitchFamily="34" charset="0"/>
                <a:cs typeface="Open Sans" panose="020B0606030504020204" pitchFamily="34" charset="0"/>
              </a:rPr>
              <a:t> – data wpływu na rachunek 1 czerwca 2025 r. – termin rozliczenia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do 5 września 2025 r.</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solidFill>
                  <a:srgbClr val="70AD47"/>
                </a:solidFill>
                <a:effectLst/>
                <a:latin typeface="Open Sans" panose="020B0606030504020204" pitchFamily="34" charset="0"/>
                <a:ea typeface="Open Sans" panose="020B0606030504020204" pitchFamily="34" charset="0"/>
                <a:cs typeface="Open Sans" panose="020B0606030504020204" pitchFamily="34" charset="0"/>
              </a:rPr>
              <a:t>II transza zaliczki</a:t>
            </a:r>
            <a:r>
              <a:rPr lang="pl-PL" sz="2000" dirty="0">
                <a:solidFill>
                  <a:srgbClr val="70AD47"/>
                </a:solidFill>
                <a:effectLst/>
                <a:latin typeface="Open Sans" panose="020B0606030504020204" pitchFamily="34" charset="0"/>
                <a:ea typeface="Open Sans" panose="020B0606030504020204" pitchFamily="34" charset="0"/>
                <a:cs typeface="Open Sans" panose="020B0606030504020204" pitchFamily="34" charset="0"/>
              </a:rPr>
              <a:t> </a:t>
            </a:r>
            <a:r>
              <a:rPr lang="pl-PL" sz="2000" dirty="0">
                <a:effectLst/>
                <a:latin typeface="Open Sans" panose="020B0606030504020204" pitchFamily="34" charset="0"/>
                <a:ea typeface="Open Sans" panose="020B0606030504020204" pitchFamily="34" charset="0"/>
                <a:cs typeface="Open Sans" panose="020B0606030504020204" pitchFamily="34" charset="0"/>
              </a:rPr>
              <a:t>(dobrana po wykorzystaniu 70 % I zaliczki) – </a:t>
            </a: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kwota 50 tys.</a:t>
            </a:r>
            <a:r>
              <a:rPr lang="pl-PL" sz="2000" dirty="0">
                <a:effectLst/>
                <a:latin typeface="Open Sans" panose="020B0606030504020204" pitchFamily="34" charset="0"/>
                <a:ea typeface="Open Sans" panose="020B0606030504020204" pitchFamily="34" charset="0"/>
                <a:cs typeface="Open Sans" panose="020B0606030504020204" pitchFamily="34" charset="0"/>
              </a:rPr>
              <a:t> - data wpływu na rachunek Grantobiorcy 1 sierpnia 2025 - termin rozliczenia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do 5 listopada 2025 r.</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Ø"/>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Ø"/>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Ø"/>
            </a:pPr>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53CE5690-A371-4583-A12C-D465AF3CFD4E}"/>
              </a:ext>
            </a:extLst>
          </p:cNvPr>
          <p:cNvSpPr>
            <a:spLocks noGrp="1"/>
          </p:cNvSpPr>
          <p:nvPr>
            <p:ph type="sldNum" sz="quarter" idx="10"/>
          </p:nvPr>
        </p:nvSpPr>
        <p:spPr/>
        <p:txBody>
          <a:bodyPr/>
          <a:lstStyle/>
          <a:p>
            <a:fld id="{EB4015AA-59F6-416B-87A6-8E3D940284E2}" type="slidenum">
              <a:rPr lang="pl-PL" smtClean="0"/>
              <a:pPr/>
              <a:t>19</a:t>
            </a:fld>
            <a:endParaRPr lang="pl-PL" dirty="0"/>
          </a:p>
        </p:txBody>
      </p:sp>
    </p:spTree>
    <p:extLst>
      <p:ext uri="{BB962C8B-B14F-4D97-AF65-F5344CB8AC3E}">
        <p14:creationId xmlns:p14="http://schemas.microsoft.com/office/powerpoint/2010/main" val="211656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72207F-8D0F-4208-BBBD-AF52BE76DC4D}"/>
              </a:ext>
            </a:extLst>
          </p:cNvPr>
          <p:cNvSpPr>
            <a:spLocks noGrp="1"/>
          </p:cNvSpPr>
          <p:nvPr>
            <p:ph type="title"/>
          </p:nvPr>
        </p:nvSpPr>
        <p:spPr/>
        <p:txBody>
          <a:bodyPr/>
          <a:lstStyle/>
          <a:p>
            <a:r>
              <a:rPr lang="pl-PL" dirty="0"/>
              <a:t>Kiedy wymagany jest aneks?</a:t>
            </a:r>
          </a:p>
        </p:txBody>
      </p:sp>
      <p:sp>
        <p:nvSpPr>
          <p:cNvPr id="3" name="Symbol zastępczy zawartości 2">
            <a:extLst>
              <a:ext uri="{FF2B5EF4-FFF2-40B4-BE49-F238E27FC236}">
                <a16:creationId xmlns:a16="http://schemas.microsoft.com/office/drawing/2014/main" id="{4191E0EB-19B9-494B-9AA8-56059D5BB8DF}"/>
              </a:ext>
            </a:extLst>
          </p:cNvPr>
          <p:cNvSpPr>
            <a:spLocks noGrp="1"/>
          </p:cNvSpPr>
          <p:nvPr>
            <p:ph idx="1"/>
          </p:nvPr>
        </p:nvSpPr>
        <p:spPr>
          <a:xfrm>
            <a:off x="737394" y="1959941"/>
            <a:ext cx="8927806" cy="4680002"/>
          </a:xfrm>
        </p:spPr>
        <p:txBody>
          <a:bodyPr>
            <a:normAutofit fontScale="92500" lnSpcReduction="20000"/>
          </a:bodyPr>
          <a:lstStyle/>
          <a:p>
            <a:pPr>
              <a:lnSpc>
                <a:spcPct val="160000"/>
              </a:lnSpc>
            </a:pPr>
            <a:r>
              <a:rPr lang="pl-PL" sz="2000" dirty="0">
                <a:effectLst/>
                <a:latin typeface="Calibri" panose="020F0502020204030204" pitchFamily="34" charset="0"/>
                <a:ea typeface="Calibri" panose="020F0502020204030204" pitchFamily="34" charset="0"/>
                <a:cs typeface="Times New Roman" panose="02020603050405020304" pitchFamily="18" charset="0"/>
              </a:rPr>
              <a:t>Przedłużenie okresu obowiązywania umowy (maksymalnie o 12 miesięcy)</a:t>
            </a:r>
          </a:p>
          <a:p>
            <a:pPr>
              <a:lnSpc>
                <a:spcPct val="160000"/>
              </a:lnSpc>
            </a:pPr>
            <a:r>
              <a:rPr lang="pl-PL" sz="2000" dirty="0">
                <a:latin typeface="Calibri" panose="020F0502020204030204" pitchFamily="34" charset="0"/>
              </a:rPr>
              <a:t>Z</a:t>
            </a:r>
            <a:r>
              <a:rPr lang="pl-PL" sz="2000" b="0" i="0" u="none" strike="noStrike" baseline="0" dirty="0">
                <a:latin typeface="Calibri" panose="020F0502020204030204" pitchFamily="34" charset="0"/>
              </a:rPr>
              <a:t>miana wysokości kwoty przyznanego grantu (zarówno zmniejszenie – na etapie końcowego sprawozdania, jak i zwiększenie – w przypadku wzrostu liczby pacjentów na liście aktywnej lekarza POZ)</a:t>
            </a:r>
          </a:p>
          <a:p>
            <a:pPr algn="l">
              <a:lnSpc>
                <a:spcPct val="160000"/>
              </a:lnSpc>
            </a:pPr>
            <a:r>
              <a:rPr lang="pl-PL" sz="2000" dirty="0">
                <a:latin typeface="Calibri" panose="020F0502020204030204" pitchFamily="34" charset="0"/>
              </a:rPr>
              <a:t>Z</a:t>
            </a:r>
            <a:r>
              <a:rPr lang="pl-PL" sz="2000" b="0" i="0" u="none" strike="noStrike" baseline="0" dirty="0">
                <a:latin typeface="Calibri" panose="020F0502020204030204" pitchFamily="34" charset="0"/>
              </a:rPr>
              <a:t>miana w zakresie rzeczowym i wartości zadań (zwiększenie kategorii sprzętu medycznego, przy jednoczesnym zmniejszeniu kategorii sprzętu IT) wskazanych we Wniosku o powierzenie grantu i HRP</a:t>
            </a:r>
          </a:p>
          <a:p>
            <a:pPr algn="l">
              <a:lnSpc>
                <a:spcPct val="160000"/>
              </a:lnSpc>
            </a:pPr>
            <a:r>
              <a:rPr lang="pl-PL" sz="2000" dirty="0">
                <a:latin typeface="Calibri" panose="020F0502020204030204" pitchFamily="34" charset="0"/>
              </a:rPr>
              <a:t>Z</a:t>
            </a:r>
            <a:r>
              <a:rPr lang="pl-PL" sz="2000" b="0" i="0" u="none" strike="noStrike" baseline="0" dirty="0">
                <a:latin typeface="Calibri" panose="020F0502020204030204" pitchFamily="34" charset="0"/>
              </a:rPr>
              <a:t>miana podmiotowa po stronie </a:t>
            </a:r>
            <a:r>
              <a:rPr lang="pl-PL" sz="2000" b="0" i="0" u="none" strike="noStrike" baseline="0" dirty="0" err="1">
                <a:latin typeface="Calibri" panose="020F0502020204030204" pitchFamily="34" charset="0"/>
              </a:rPr>
              <a:t>Grantobiorcy</a:t>
            </a:r>
            <a:endParaRPr lang="pl-PL" sz="2000" dirty="0">
              <a:latin typeface="Calibri" panose="020F0502020204030204" pitchFamily="34" charset="0"/>
            </a:endParaRPr>
          </a:p>
          <a:p>
            <a:pPr algn="l">
              <a:lnSpc>
                <a:spcPct val="160000"/>
              </a:lnSpc>
            </a:pPr>
            <a:r>
              <a:rPr lang="pl-PL" sz="2000" b="0" i="0" u="none" strike="noStrike" baseline="0" dirty="0">
                <a:latin typeface="Calibri" panose="020F0502020204030204" pitchFamily="34" charset="0"/>
              </a:rPr>
              <a:t>zmiany uznane za </a:t>
            </a:r>
            <a:r>
              <a:rPr lang="pl-PL" sz="2000" b="0" i="0" u="none" strike="noStrike" baseline="0" dirty="0" err="1">
                <a:latin typeface="Calibri" panose="020F0502020204030204" pitchFamily="34" charset="0"/>
              </a:rPr>
              <a:t>essentialia</a:t>
            </a:r>
            <a:r>
              <a:rPr lang="pl-PL" sz="2000" b="0" i="0" u="none" strike="noStrike" baseline="0" dirty="0">
                <a:latin typeface="Calibri" panose="020F0502020204030204" pitchFamily="34" charset="0"/>
              </a:rPr>
              <a:t> </a:t>
            </a:r>
            <a:r>
              <a:rPr lang="pl-PL" sz="2000" b="0" i="0" u="none" strike="noStrike" baseline="0" dirty="0" err="1">
                <a:latin typeface="Calibri" panose="020F0502020204030204" pitchFamily="34" charset="0"/>
              </a:rPr>
              <a:t>negotii</a:t>
            </a:r>
            <a:r>
              <a:rPr lang="pl-PL" sz="2000" b="0" i="0" u="none" strike="noStrike" baseline="0" dirty="0">
                <a:latin typeface="Calibri" panose="020F0502020204030204" pitchFamily="34" charset="0"/>
              </a:rPr>
              <a:t>, czyli dotyczące istotnych przedmiotowo elementów umowy.</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
        <p:nvSpPr>
          <p:cNvPr id="4" name="Symbol zastępczy numeru slajdu 3">
            <a:extLst>
              <a:ext uri="{FF2B5EF4-FFF2-40B4-BE49-F238E27FC236}">
                <a16:creationId xmlns:a16="http://schemas.microsoft.com/office/drawing/2014/main" id="{07BE1D7F-FC32-4444-95F1-D8137180A02D}"/>
              </a:ext>
            </a:extLst>
          </p:cNvPr>
          <p:cNvSpPr>
            <a:spLocks noGrp="1"/>
          </p:cNvSpPr>
          <p:nvPr>
            <p:ph type="sldNum" sz="quarter" idx="10"/>
          </p:nvPr>
        </p:nvSpPr>
        <p:spPr/>
        <p:txBody>
          <a:bodyPr/>
          <a:lstStyle/>
          <a:p>
            <a:fld id="{EB4015AA-59F6-416B-87A6-8E3D940284E2}" type="slidenum">
              <a:rPr lang="pl-PL" smtClean="0"/>
              <a:pPr/>
              <a:t>2</a:t>
            </a:fld>
            <a:endParaRPr lang="pl-PL" dirty="0"/>
          </a:p>
        </p:txBody>
      </p:sp>
    </p:spTree>
    <p:extLst>
      <p:ext uri="{BB962C8B-B14F-4D97-AF65-F5344CB8AC3E}">
        <p14:creationId xmlns:p14="http://schemas.microsoft.com/office/powerpoint/2010/main" val="3621197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33907F-1A3D-458E-AA1A-2A4F947FAADA}"/>
              </a:ext>
            </a:extLst>
          </p:cNvPr>
          <p:cNvSpPr>
            <a:spLocks noGrp="1"/>
          </p:cNvSpPr>
          <p:nvPr>
            <p:ph type="title"/>
          </p:nvPr>
        </p:nvSpPr>
        <p:spPr>
          <a:xfrm>
            <a:off x="881410" y="374803"/>
            <a:ext cx="8640381" cy="1080001"/>
          </a:xfrm>
        </p:spPr>
        <p:txBody>
          <a:bodyPr/>
          <a:lstStyle/>
          <a:p>
            <a:r>
              <a:rPr lang="pl-PL" dirty="0"/>
              <a:t>Odsetki bankowe od środków zaliczki</a:t>
            </a:r>
          </a:p>
        </p:txBody>
      </p:sp>
      <p:sp>
        <p:nvSpPr>
          <p:cNvPr id="3" name="Symbol zastępczy zawartości 2">
            <a:extLst>
              <a:ext uri="{FF2B5EF4-FFF2-40B4-BE49-F238E27FC236}">
                <a16:creationId xmlns:a16="http://schemas.microsoft.com/office/drawing/2014/main" id="{A98AA751-69AD-4452-84D4-FF07997FC1FB}"/>
              </a:ext>
            </a:extLst>
          </p:cNvPr>
          <p:cNvSpPr>
            <a:spLocks noGrp="1"/>
          </p:cNvSpPr>
          <p:nvPr>
            <p:ph idx="1"/>
          </p:nvPr>
        </p:nvSpPr>
        <p:spPr>
          <a:xfrm>
            <a:off x="557374" y="1361832"/>
            <a:ext cx="9577063" cy="4836010"/>
          </a:xfrm>
        </p:spPr>
        <p:txBody>
          <a:bodyPr>
            <a:normAutofit/>
          </a:bodyPr>
          <a:lstStyle/>
          <a:p>
            <a:pPr algn="just">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Odsetki bankowe, które zostały naliczone na rachunku wyodrębnionym dla realizacji Przedsięwzięcia powinny zostać zwrócone w </a:t>
            </a:r>
            <a:r>
              <a:rPr lang="pl-PL" sz="2000" b="1" dirty="0">
                <a:latin typeface="Open Sans" panose="020B0606030504020204" pitchFamily="34" charset="0"/>
                <a:ea typeface="Open Sans" panose="020B0606030504020204" pitchFamily="34" charset="0"/>
                <a:cs typeface="Open Sans" panose="020B0606030504020204" pitchFamily="34" charset="0"/>
              </a:rPr>
              <a:t>terminie 5 dni roboczych od dnia przesłania sprawozdania okresowego </a:t>
            </a:r>
            <a:r>
              <a:rPr lang="pl-PL" sz="2000" dirty="0">
                <a:latin typeface="Open Sans" panose="020B0606030504020204" pitchFamily="34" charset="0"/>
                <a:ea typeface="Open Sans" panose="020B0606030504020204" pitchFamily="34" charset="0"/>
                <a:cs typeface="Open Sans" panose="020B0606030504020204" pitchFamily="34" charset="0"/>
              </a:rPr>
              <a:t>na rachunek bankowy właściwego OW NFZ dotyczący obsługi środków unijnych (79,71%). </a:t>
            </a:r>
          </a:p>
          <a:p>
            <a:pPr algn="just">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Zwrotu odsetek bankowych, należy dokonać po każdym złożonym sprawozdaniu okresowym niezależnie od tego czy Grantobiorca składa sprawozdania w okresach miesięcznych, dwumiesięcznych  lub trzymiesięcznych.</a:t>
            </a:r>
          </a:p>
          <a:p>
            <a:pPr algn="just">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UWAGA: zwrot odsetek musi być dokonany odrębnym przelewem (nie łączyć ze zwrotem zaliczki!!!)</a:t>
            </a:r>
          </a:p>
          <a:p>
            <a:pPr algn="just">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Np. sprawozdanie zostało złożone </a:t>
            </a:r>
            <a:r>
              <a:rPr lang="pl-PL" sz="20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2 września 2025 r</a:t>
            </a:r>
            <a:r>
              <a:rPr lang="pl-PL" sz="2000" dirty="0">
                <a:latin typeface="Open Sans" panose="020B0606030504020204" pitchFamily="34" charset="0"/>
                <a:ea typeface="Open Sans" panose="020B0606030504020204" pitchFamily="34" charset="0"/>
                <a:cs typeface="Open Sans" panose="020B0606030504020204" pitchFamily="34" charset="0"/>
              </a:rPr>
              <a:t>. Termin na zwrot odsetek bankowych upływa </a:t>
            </a:r>
            <a:r>
              <a:rPr lang="pl-PL" sz="20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9 września 2025 r.</a:t>
            </a:r>
          </a:p>
          <a:p>
            <a:endParaRPr lang="pl-PL" dirty="0"/>
          </a:p>
        </p:txBody>
      </p:sp>
      <p:sp>
        <p:nvSpPr>
          <p:cNvPr id="4" name="Symbol zastępczy numeru slajdu 3">
            <a:extLst>
              <a:ext uri="{FF2B5EF4-FFF2-40B4-BE49-F238E27FC236}">
                <a16:creationId xmlns:a16="http://schemas.microsoft.com/office/drawing/2014/main" id="{23616101-BC02-4F6A-93A4-30D40A6F0430}"/>
              </a:ext>
            </a:extLst>
          </p:cNvPr>
          <p:cNvSpPr>
            <a:spLocks noGrp="1"/>
          </p:cNvSpPr>
          <p:nvPr>
            <p:ph type="sldNum" sz="quarter" idx="10"/>
          </p:nvPr>
        </p:nvSpPr>
        <p:spPr/>
        <p:txBody>
          <a:bodyPr/>
          <a:lstStyle/>
          <a:p>
            <a:fld id="{EB4015AA-59F6-416B-87A6-8E3D940284E2}" type="slidenum">
              <a:rPr lang="pl-PL" smtClean="0"/>
              <a:pPr/>
              <a:t>20</a:t>
            </a:fld>
            <a:endParaRPr lang="pl-PL" dirty="0"/>
          </a:p>
        </p:txBody>
      </p:sp>
    </p:spTree>
    <p:extLst>
      <p:ext uri="{BB962C8B-B14F-4D97-AF65-F5344CB8AC3E}">
        <p14:creationId xmlns:p14="http://schemas.microsoft.com/office/powerpoint/2010/main" val="2341220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647027-E183-42EC-BFE7-2E99CCB53703}"/>
              </a:ext>
            </a:extLst>
          </p:cNvPr>
          <p:cNvSpPr>
            <a:spLocks noGrp="1"/>
          </p:cNvSpPr>
          <p:nvPr>
            <p:ph type="title"/>
          </p:nvPr>
        </p:nvSpPr>
        <p:spPr>
          <a:xfrm>
            <a:off x="1025525" y="899836"/>
            <a:ext cx="8352829" cy="647753"/>
          </a:xfrm>
        </p:spPr>
        <p:txBody>
          <a:bodyPr/>
          <a:lstStyle/>
          <a:p>
            <a:r>
              <a:rPr lang="pl-PL" dirty="0"/>
              <a:t>Tytuł przelewu do zwrotu odsetek</a:t>
            </a:r>
          </a:p>
        </p:txBody>
      </p:sp>
      <p:sp>
        <p:nvSpPr>
          <p:cNvPr id="4" name="Symbol zastępczy numeru slajdu 3">
            <a:extLst>
              <a:ext uri="{FF2B5EF4-FFF2-40B4-BE49-F238E27FC236}">
                <a16:creationId xmlns:a16="http://schemas.microsoft.com/office/drawing/2014/main" id="{8239B92C-D85A-43DF-8EB3-5CDF56C33F8F}"/>
              </a:ext>
            </a:extLst>
          </p:cNvPr>
          <p:cNvSpPr>
            <a:spLocks noGrp="1"/>
          </p:cNvSpPr>
          <p:nvPr>
            <p:ph type="sldNum" sz="quarter" idx="10"/>
          </p:nvPr>
        </p:nvSpPr>
        <p:spPr/>
        <p:txBody>
          <a:bodyPr/>
          <a:lstStyle/>
          <a:p>
            <a:fld id="{EB4015AA-59F6-416B-87A6-8E3D940284E2}" type="slidenum">
              <a:rPr lang="pl-PL" smtClean="0"/>
              <a:pPr/>
              <a:t>21</a:t>
            </a:fld>
            <a:endParaRPr lang="pl-PL" dirty="0"/>
          </a:p>
        </p:txBody>
      </p:sp>
      <p:sp>
        <p:nvSpPr>
          <p:cNvPr id="5" name="pole tekstowe 4">
            <a:extLst>
              <a:ext uri="{FF2B5EF4-FFF2-40B4-BE49-F238E27FC236}">
                <a16:creationId xmlns:a16="http://schemas.microsoft.com/office/drawing/2014/main" id="{A5383C00-04EF-456E-B220-ECE2746979AA}"/>
              </a:ext>
            </a:extLst>
          </p:cNvPr>
          <p:cNvSpPr txBox="1"/>
          <p:nvPr/>
        </p:nvSpPr>
        <p:spPr>
          <a:xfrm>
            <a:off x="1368414" y="2437053"/>
            <a:ext cx="7954984" cy="1846659"/>
          </a:xfrm>
          <a:prstGeom prst="rect">
            <a:avLst/>
          </a:prstGeom>
          <a:noFill/>
        </p:spPr>
        <p:txBody>
          <a:bodyPr wrap="square" rtlCol="0">
            <a:spAutoFit/>
          </a:bodyPr>
          <a:lstStyle/>
          <a:p>
            <a:pPr marL="0" indent="0" algn="ctr">
              <a:buNone/>
            </a:pPr>
            <a:endParaRPr lang="pl-PL" sz="2400" b="1" dirty="0">
              <a:solidFill>
                <a:srgbClr val="FF0000"/>
              </a:solidFill>
              <a:latin typeface="Open Sans" panose="020B0606030504020204" pitchFamily="34" charset="0"/>
              <a:ea typeface="Open Sans" panose="020B0606030504020204" pitchFamily="34" charset="0"/>
              <a:cs typeface="Open Sans" panose="020B0606030504020204" pitchFamily="34" charset="0"/>
            </a:endParaRPr>
          </a:p>
          <a:p>
            <a:pPr marL="0" indent="0" algn="ctr">
              <a:buNone/>
            </a:pPr>
            <a:r>
              <a:rPr lang="pl-PL" sz="2400" b="1" dirty="0">
                <a:latin typeface="Open Sans" panose="020B0606030504020204" pitchFamily="34" charset="0"/>
                <a:ea typeface="Open Sans" panose="020B0606030504020204" pitchFamily="34" charset="0"/>
                <a:cs typeface="Open Sans" panose="020B0606030504020204" pitchFamily="34" charset="0"/>
              </a:rPr>
              <a:t>	Zwrot naliczonych odsetek bankowych</a:t>
            </a:r>
          </a:p>
          <a:p>
            <a:pPr marL="0" indent="0" algn="ctr">
              <a:buNone/>
            </a:pPr>
            <a:r>
              <a:rPr lang="pl-PL" sz="2400" b="1" dirty="0">
                <a:latin typeface="Open Sans" panose="020B0606030504020204" pitchFamily="34" charset="0"/>
                <a:ea typeface="Open Sans" panose="020B0606030504020204" pitchFamily="34" charset="0"/>
                <a:cs typeface="Open Sans" panose="020B0606030504020204" pitchFamily="34" charset="0"/>
              </a:rPr>
              <a:t>za okres od …. do …… </a:t>
            </a:r>
            <a:br>
              <a:rPr lang="pl-PL" sz="2400" b="1" dirty="0">
                <a:latin typeface="Open Sans" panose="020B0606030504020204" pitchFamily="34" charset="0"/>
                <a:ea typeface="Open Sans" panose="020B0606030504020204" pitchFamily="34" charset="0"/>
                <a:cs typeface="Open Sans" panose="020B0606030504020204" pitchFamily="34" charset="0"/>
              </a:rPr>
            </a:br>
            <a:r>
              <a:rPr lang="pl-PL" sz="2400" b="1" dirty="0">
                <a:latin typeface="Open Sans" panose="020B0606030504020204" pitchFamily="34" charset="0"/>
                <a:ea typeface="Open Sans" panose="020B0606030504020204" pitchFamily="34" charset="0"/>
                <a:cs typeface="Open Sans" panose="020B0606030504020204" pitchFamily="34" charset="0"/>
              </a:rPr>
              <a:t>	do umowy nr 01OW/0000/I/2024</a:t>
            </a:r>
          </a:p>
          <a:p>
            <a:endParaRPr lang="pl-PL" dirty="0"/>
          </a:p>
        </p:txBody>
      </p:sp>
    </p:spTree>
    <p:extLst>
      <p:ext uri="{BB962C8B-B14F-4D97-AF65-F5344CB8AC3E}">
        <p14:creationId xmlns:p14="http://schemas.microsoft.com/office/powerpoint/2010/main" val="3284217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795B66-DFD1-418F-BDA6-661076ACD3F7}"/>
              </a:ext>
            </a:extLst>
          </p:cNvPr>
          <p:cNvSpPr>
            <a:spLocks noGrp="1"/>
          </p:cNvSpPr>
          <p:nvPr>
            <p:ph type="title"/>
          </p:nvPr>
        </p:nvSpPr>
        <p:spPr>
          <a:xfrm>
            <a:off x="512762" y="370674"/>
            <a:ext cx="9666288" cy="1080001"/>
          </a:xfrm>
        </p:spPr>
        <p:txBody>
          <a:bodyPr/>
          <a:lstStyle/>
          <a:p>
            <a:r>
              <a:rPr lang="pl-PL" dirty="0"/>
              <a:t>Prawidłowe sporządzanie sprawozdania okresowego</a:t>
            </a:r>
          </a:p>
        </p:txBody>
      </p:sp>
      <p:sp>
        <p:nvSpPr>
          <p:cNvPr id="3" name="Symbol zastępczy zawartości 2">
            <a:extLst>
              <a:ext uri="{FF2B5EF4-FFF2-40B4-BE49-F238E27FC236}">
                <a16:creationId xmlns:a16="http://schemas.microsoft.com/office/drawing/2014/main" id="{BA853562-BDF1-44F3-9BF6-C8D5A05A26CF}"/>
              </a:ext>
            </a:extLst>
          </p:cNvPr>
          <p:cNvSpPr>
            <a:spLocks noGrp="1"/>
          </p:cNvSpPr>
          <p:nvPr>
            <p:ph idx="1"/>
          </p:nvPr>
        </p:nvSpPr>
        <p:spPr>
          <a:xfrm>
            <a:off x="809402" y="1115541"/>
            <a:ext cx="9217024" cy="5616624"/>
          </a:xfrm>
        </p:spPr>
        <p:txBody>
          <a:bodyPr>
            <a:normAutofit/>
          </a:bodyPr>
          <a:lstStyle/>
          <a:p>
            <a:pPr marL="0" indent="0" algn="just">
              <a:buNone/>
            </a:pPr>
            <a:r>
              <a:rPr lang="pl-PL" sz="2000" dirty="0"/>
              <a:t>1. Wzór sprawozdania jest określony w Załączniku nr 6 do Procedury.</a:t>
            </a:r>
          </a:p>
          <a:p>
            <a:pPr marL="0" indent="0" algn="just">
              <a:buNone/>
            </a:pPr>
            <a:r>
              <a:rPr lang="pl-PL" sz="2000" dirty="0"/>
              <a:t>2. Sprawozdanie wraz z załącznikami ma mieć formę elektroniczną oraz ma zostać przekazane przez Grantobiorcę do właściwego Oddziału Funduszu (elektronicznym podpisem kwalifikowanym). </a:t>
            </a:r>
          </a:p>
          <a:p>
            <a:pPr marL="0" indent="0" algn="just">
              <a:buNone/>
            </a:pPr>
            <a:r>
              <a:rPr lang="pl-PL" sz="2000" dirty="0"/>
              <a:t>3. W sprawozdaniu nie należy zostawiać pustych pól, a dane wskazane </a:t>
            </a:r>
            <a:br>
              <a:rPr lang="pl-PL" sz="2000" dirty="0"/>
            </a:br>
            <a:r>
              <a:rPr lang="pl-PL" sz="2000" dirty="0"/>
              <a:t>w sprawozdaniu muszą być spójne z danymi z dokumentów źródłowych.</a:t>
            </a:r>
          </a:p>
          <a:p>
            <a:pPr marL="0" indent="0" algn="just">
              <a:buNone/>
            </a:pPr>
            <a:r>
              <a:rPr lang="pl-PL" sz="2000" dirty="0"/>
              <a:t>4. W kolumnie „Zakres rzeczowy Grantu” należy w kategorii pierwszej i drugiej wybrać sprzęt z listy rozwijalnej, natomiast w kategorii roboty budowlane – dokonać takiego opisu aby był on jak najbardziej  spójny z dokumentem księgowym oraz zakresem wskazanym w HRP.</a:t>
            </a:r>
          </a:p>
          <a:p>
            <a:pPr marL="0" indent="0" algn="just">
              <a:buNone/>
            </a:pPr>
            <a:r>
              <a:rPr lang="pl-PL" sz="2000" dirty="0"/>
              <a:t>5. W sprawozdaniu grantowym należy wskazać zakres rzeczowy zgodny </a:t>
            </a:r>
            <a:br>
              <a:rPr lang="pl-PL" sz="2000" dirty="0"/>
            </a:br>
            <a:r>
              <a:rPr lang="pl-PL" sz="2000" dirty="0"/>
              <a:t>z Harmonogramem Realizacji Przedsięwzięcia (HRP). </a:t>
            </a:r>
          </a:p>
        </p:txBody>
      </p:sp>
      <p:sp>
        <p:nvSpPr>
          <p:cNvPr id="4" name="Symbol zastępczy numeru slajdu 3">
            <a:extLst>
              <a:ext uri="{FF2B5EF4-FFF2-40B4-BE49-F238E27FC236}">
                <a16:creationId xmlns:a16="http://schemas.microsoft.com/office/drawing/2014/main" id="{460D33E5-1678-4C09-A779-6F20E7B11A6F}"/>
              </a:ext>
            </a:extLst>
          </p:cNvPr>
          <p:cNvSpPr>
            <a:spLocks noGrp="1"/>
          </p:cNvSpPr>
          <p:nvPr>
            <p:ph type="sldNum" sz="quarter" idx="10"/>
          </p:nvPr>
        </p:nvSpPr>
        <p:spPr/>
        <p:txBody>
          <a:bodyPr/>
          <a:lstStyle/>
          <a:p>
            <a:fld id="{EB4015AA-59F6-416B-87A6-8E3D940284E2}" type="slidenum">
              <a:rPr lang="pl-PL" smtClean="0"/>
              <a:pPr/>
              <a:t>22</a:t>
            </a:fld>
            <a:endParaRPr lang="pl-PL" dirty="0"/>
          </a:p>
        </p:txBody>
      </p:sp>
    </p:spTree>
    <p:extLst>
      <p:ext uri="{BB962C8B-B14F-4D97-AF65-F5344CB8AC3E}">
        <p14:creationId xmlns:p14="http://schemas.microsoft.com/office/powerpoint/2010/main" val="3117808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B9AFA1-9C7D-40BD-870A-AB2509F9C9E5}"/>
              </a:ext>
            </a:extLst>
          </p:cNvPr>
          <p:cNvSpPr>
            <a:spLocks noGrp="1"/>
          </p:cNvSpPr>
          <p:nvPr>
            <p:ph type="title"/>
          </p:nvPr>
        </p:nvSpPr>
        <p:spPr>
          <a:xfrm>
            <a:off x="593378" y="519036"/>
            <a:ext cx="9677346" cy="1080001"/>
          </a:xfrm>
        </p:spPr>
        <p:txBody>
          <a:bodyPr/>
          <a:lstStyle/>
          <a:p>
            <a:r>
              <a:rPr lang="pl-PL" dirty="0"/>
              <a:t>Prawidłowe sporządzanie sprawozdania okresowego</a:t>
            </a:r>
          </a:p>
        </p:txBody>
      </p:sp>
      <p:sp>
        <p:nvSpPr>
          <p:cNvPr id="4" name="Symbol zastępczy numeru slajdu 3">
            <a:extLst>
              <a:ext uri="{FF2B5EF4-FFF2-40B4-BE49-F238E27FC236}">
                <a16:creationId xmlns:a16="http://schemas.microsoft.com/office/drawing/2014/main" id="{DA3B76B3-41BA-4E3C-A722-ADEB51FD2C20}"/>
              </a:ext>
            </a:extLst>
          </p:cNvPr>
          <p:cNvSpPr>
            <a:spLocks noGrp="1"/>
          </p:cNvSpPr>
          <p:nvPr>
            <p:ph type="sldNum" sz="quarter" idx="10"/>
          </p:nvPr>
        </p:nvSpPr>
        <p:spPr/>
        <p:txBody>
          <a:bodyPr/>
          <a:lstStyle/>
          <a:p>
            <a:fld id="{EB4015AA-59F6-416B-87A6-8E3D940284E2}" type="slidenum">
              <a:rPr lang="pl-PL" smtClean="0"/>
              <a:pPr/>
              <a:t>23</a:t>
            </a:fld>
            <a:endParaRPr lang="pl-PL" dirty="0"/>
          </a:p>
        </p:txBody>
      </p:sp>
      <p:sp>
        <p:nvSpPr>
          <p:cNvPr id="7" name="pole tekstowe 6">
            <a:extLst>
              <a:ext uri="{FF2B5EF4-FFF2-40B4-BE49-F238E27FC236}">
                <a16:creationId xmlns:a16="http://schemas.microsoft.com/office/drawing/2014/main" id="{71F2F19F-3404-460E-91DC-37E3FDFF44A7}"/>
              </a:ext>
            </a:extLst>
          </p:cNvPr>
          <p:cNvSpPr txBox="1"/>
          <p:nvPr/>
        </p:nvSpPr>
        <p:spPr>
          <a:xfrm>
            <a:off x="859543" y="1475581"/>
            <a:ext cx="9145016" cy="5027017"/>
          </a:xfrm>
          <a:prstGeom prst="rect">
            <a:avLst/>
          </a:prstGeom>
          <a:noFill/>
        </p:spPr>
        <p:txBody>
          <a:bodyPr wrap="square" rtlCol="0">
            <a:spAutoFit/>
          </a:bodyPr>
          <a:lstStyle/>
          <a:p>
            <a:pPr>
              <a:lnSpc>
                <a:spcPct val="107000"/>
              </a:lnSpc>
              <a:spcAft>
                <a:spcPts val="800"/>
              </a:spcAft>
            </a:pP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Przykład: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pl-PL" sz="2000" b="1" dirty="0">
                <a:effectLst/>
                <a:latin typeface="Open Sans" panose="020B0606030504020204" pitchFamily="34" charset="0"/>
                <a:ea typeface="Open Sans" panose="020B0606030504020204" pitchFamily="34" charset="0"/>
                <a:cs typeface="Open Sans" panose="020B0606030504020204" pitchFamily="34" charset="0"/>
              </a:rPr>
              <a:t>W HRP Grantobiorca zaplanował zakup:</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solidFill>
                  <a:srgbClr val="70AD47"/>
                </a:solidFill>
                <a:effectLst/>
                <a:latin typeface="Open Sans" panose="020B0606030504020204" pitchFamily="34" charset="0"/>
                <a:ea typeface="Open Sans" panose="020B0606030504020204" pitchFamily="34" charset="0"/>
                <a:cs typeface="Open Sans" panose="020B0606030504020204" pitchFamily="34" charset="0"/>
              </a:rPr>
              <a:t>2 szt. </a:t>
            </a:r>
            <a:r>
              <a:rPr lang="pl-PL" sz="2000" b="1" dirty="0" err="1">
                <a:effectLst/>
                <a:latin typeface="Open Sans" panose="020B0606030504020204" pitchFamily="34" charset="0"/>
                <a:ea typeface="Open Sans" panose="020B0606030504020204" pitchFamily="34" charset="0"/>
                <a:cs typeface="Open Sans" panose="020B0606030504020204" pitchFamily="34" charset="0"/>
              </a:rPr>
              <a:t>Holter</a:t>
            </a:r>
            <a:r>
              <a:rPr lang="pl-PL" sz="2000" b="1" dirty="0">
                <a:effectLst/>
                <a:latin typeface="Open Sans" panose="020B0606030504020204" pitchFamily="34" charset="0"/>
                <a:ea typeface="Open Sans" panose="020B0606030504020204" pitchFamily="34" charset="0"/>
                <a:cs typeface="Open Sans" panose="020B0606030504020204" pitchFamily="34" charset="0"/>
              </a:rPr>
              <a:t> ciśnieniowy</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solidFill>
                  <a:srgbClr val="70AD47"/>
                </a:solidFill>
                <a:effectLst/>
                <a:latin typeface="Open Sans" panose="020B0606030504020204" pitchFamily="34" charset="0"/>
                <a:ea typeface="Open Sans" panose="020B0606030504020204" pitchFamily="34" charset="0"/>
                <a:cs typeface="Open Sans" panose="020B0606030504020204" pitchFamily="34" charset="0"/>
              </a:rPr>
              <a:t>4 szt. </a:t>
            </a:r>
            <a:r>
              <a:rPr lang="pl-PL" sz="2000" b="1" dirty="0">
                <a:effectLst/>
                <a:latin typeface="Open Sans" panose="020B0606030504020204" pitchFamily="34" charset="0"/>
                <a:ea typeface="Open Sans" panose="020B0606030504020204" pitchFamily="34" charset="0"/>
                <a:cs typeface="Open Sans" panose="020B0606030504020204" pitchFamily="34" charset="0"/>
              </a:rPr>
              <a:t>Waga medyczna</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solidFill>
                  <a:srgbClr val="70AD47"/>
                </a:solidFill>
                <a:effectLst/>
                <a:latin typeface="Open Sans" panose="020B0606030504020204" pitchFamily="34" charset="0"/>
                <a:ea typeface="Open Sans" panose="020B0606030504020204" pitchFamily="34" charset="0"/>
                <a:cs typeface="Open Sans" panose="020B0606030504020204" pitchFamily="34" charset="0"/>
              </a:rPr>
              <a:t>1 szt. </a:t>
            </a:r>
            <a:r>
              <a:rPr lang="pl-PL" sz="2000" b="1" dirty="0">
                <a:effectLst/>
                <a:latin typeface="Open Sans" panose="020B0606030504020204" pitchFamily="34" charset="0"/>
                <a:ea typeface="Open Sans" panose="020B0606030504020204" pitchFamily="34" charset="0"/>
                <a:cs typeface="Open Sans" panose="020B0606030504020204" pitchFamily="34" charset="0"/>
              </a:rPr>
              <a:t>Stół do badania niemowląt</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pl-PL" sz="2000" b="1" dirty="0">
                <a:effectLst/>
                <a:latin typeface="Open Sans" panose="020B0606030504020204" pitchFamily="34" charset="0"/>
                <a:ea typeface="Open Sans" panose="020B0606030504020204" pitchFamily="34" charset="0"/>
                <a:cs typeface="Open Sans" panose="020B0606030504020204" pitchFamily="34" charset="0"/>
              </a:rPr>
              <a:t>W sprawozdaniu okresowym Grantobiorca chce rozliczyć:</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3 szt. </a:t>
            </a:r>
            <a:r>
              <a:rPr lang="pl-PL" sz="2000" b="1" dirty="0" err="1">
                <a:effectLst/>
                <a:latin typeface="Open Sans" panose="020B0606030504020204" pitchFamily="34" charset="0"/>
                <a:ea typeface="Open Sans" panose="020B0606030504020204" pitchFamily="34" charset="0"/>
                <a:cs typeface="Open Sans" panose="020B0606030504020204" pitchFamily="34" charset="0"/>
              </a:rPr>
              <a:t>Holter</a:t>
            </a:r>
            <a:r>
              <a:rPr lang="pl-PL" sz="2000" b="1" dirty="0">
                <a:effectLst/>
                <a:latin typeface="Open Sans" panose="020B0606030504020204" pitchFamily="34" charset="0"/>
                <a:ea typeface="Open Sans" panose="020B0606030504020204" pitchFamily="34" charset="0"/>
                <a:cs typeface="Open Sans" panose="020B0606030504020204" pitchFamily="34" charset="0"/>
              </a:rPr>
              <a:t> ciśnieniowy</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2 szt</a:t>
            </a:r>
            <a:r>
              <a:rPr lang="pl-PL" sz="2000" b="1" dirty="0">
                <a:effectLst/>
                <a:latin typeface="Open Sans" panose="020B0606030504020204" pitchFamily="34" charset="0"/>
                <a:ea typeface="Open Sans" panose="020B0606030504020204" pitchFamily="34" charset="0"/>
                <a:cs typeface="Open Sans" panose="020B0606030504020204" pitchFamily="34" charset="0"/>
              </a:rPr>
              <a:t>. Waga medyczna</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3 szt</a:t>
            </a:r>
            <a:r>
              <a:rPr lang="pl-PL" sz="2000" b="1" dirty="0">
                <a:effectLst/>
                <a:latin typeface="Open Sans" panose="020B0606030504020204" pitchFamily="34" charset="0"/>
                <a:ea typeface="Open Sans" panose="020B0606030504020204" pitchFamily="34" charset="0"/>
                <a:cs typeface="Open Sans" panose="020B0606030504020204" pitchFamily="34" charset="0"/>
              </a:rPr>
              <a:t>. Stół do badania niemowląt</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800"/>
              </a:spcAft>
            </a:pPr>
            <a:r>
              <a:rPr lang="pl-PL" sz="2000" b="1" dirty="0">
                <a:effectLst/>
                <a:latin typeface="Open Sans" panose="020B0606030504020204" pitchFamily="34" charset="0"/>
                <a:ea typeface="Open Sans" panose="020B0606030504020204" pitchFamily="34" charset="0"/>
                <a:cs typeface="Open Sans" panose="020B0606030504020204" pitchFamily="34" charset="0"/>
              </a:rPr>
              <a:t> </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gn="ct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Działanie niepoprawne, niezgodne z umową o powierzenie grantu, rozliczone mogą być tylko ilości wskazane w HRP.</a:t>
            </a:r>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464242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3CB2D5-589C-4EBB-A9CD-0758B51AF146}"/>
              </a:ext>
            </a:extLst>
          </p:cNvPr>
          <p:cNvSpPr>
            <a:spLocks noGrp="1"/>
          </p:cNvSpPr>
          <p:nvPr>
            <p:ph type="title"/>
          </p:nvPr>
        </p:nvSpPr>
        <p:spPr>
          <a:xfrm>
            <a:off x="593378" y="359839"/>
            <a:ext cx="9721080" cy="539998"/>
          </a:xfrm>
        </p:spPr>
        <p:txBody>
          <a:bodyPr/>
          <a:lstStyle/>
          <a:p>
            <a:r>
              <a:rPr lang="pl-PL" dirty="0"/>
              <a:t>Prawidłowe sporządzanie sprawozdania okresowego</a:t>
            </a:r>
          </a:p>
        </p:txBody>
      </p:sp>
      <p:sp>
        <p:nvSpPr>
          <p:cNvPr id="3" name="Symbol zastępczy zawartości 2">
            <a:extLst>
              <a:ext uri="{FF2B5EF4-FFF2-40B4-BE49-F238E27FC236}">
                <a16:creationId xmlns:a16="http://schemas.microsoft.com/office/drawing/2014/main" id="{732A3E13-D5E1-4813-A5A3-3C2944A7DA76}"/>
              </a:ext>
            </a:extLst>
          </p:cNvPr>
          <p:cNvSpPr>
            <a:spLocks noGrp="1"/>
          </p:cNvSpPr>
          <p:nvPr>
            <p:ph idx="1"/>
          </p:nvPr>
        </p:nvSpPr>
        <p:spPr>
          <a:xfrm>
            <a:off x="377354" y="1259557"/>
            <a:ext cx="9721079" cy="6498733"/>
          </a:xfrm>
        </p:spPr>
        <p:txBody>
          <a:bodyPr>
            <a:normAutofit fontScale="25000" lnSpcReduction="20000"/>
          </a:bodyPr>
          <a:lstStyle/>
          <a:p>
            <a:pPr marL="0" lvl="0" indent="0" algn="just">
              <a:lnSpc>
                <a:spcPct val="107000"/>
              </a:lnSpc>
              <a:buNone/>
            </a:pPr>
            <a:r>
              <a:rPr lang="pl-PL" sz="7200" dirty="0">
                <a:latin typeface="Open Sans" panose="020B0606030504020204" pitchFamily="34" charset="0"/>
                <a:ea typeface="Open Sans" panose="020B0606030504020204" pitchFamily="34" charset="0"/>
                <a:cs typeface="Open Sans" panose="020B0606030504020204" pitchFamily="34" charset="0"/>
              </a:rPr>
              <a:t>6. </a:t>
            </a:r>
            <a:r>
              <a:rPr lang="pl-PL" sz="7200" dirty="0">
                <a:effectLst/>
                <a:latin typeface="Open Sans" panose="020B0606030504020204" pitchFamily="34" charset="0"/>
                <a:ea typeface="Open Sans" panose="020B0606030504020204" pitchFamily="34" charset="0"/>
                <a:cs typeface="Open Sans" panose="020B0606030504020204" pitchFamily="34" charset="0"/>
              </a:rPr>
              <a:t>Sprawozdanie powinno obejmować wydatki poniesione w ramach Przedsięwzięcia, które </a:t>
            </a:r>
            <a:r>
              <a:rPr lang="pl-PL" sz="7200" b="1" dirty="0">
                <a:effectLst/>
                <a:latin typeface="Open Sans" panose="020B0606030504020204" pitchFamily="34" charset="0"/>
                <a:ea typeface="Open Sans" panose="020B0606030504020204" pitchFamily="34" charset="0"/>
                <a:cs typeface="Open Sans" panose="020B0606030504020204" pitchFamily="34" charset="0"/>
              </a:rPr>
              <a:t>nie przekraczają maksymalnej wartości</a:t>
            </a:r>
            <a:r>
              <a:rPr lang="pl-PL" sz="7200" dirty="0">
                <a:effectLst/>
                <a:latin typeface="Open Sans" panose="020B0606030504020204" pitchFamily="34" charset="0"/>
                <a:ea typeface="Open Sans" panose="020B0606030504020204" pitchFamily="34" charset="0"/>
                <a:cs typeface="Open Sans" panose="020B0606030504020204" pitchFamily="34" charset="0"/>
              </a:rPr>
              <a:t> planowanych dla poszczególnych </a:t>
            </a:r>
            <a:r>
              <a:rPr lang="pl-PL" sz="7200" b="1" dirty="0">
                <a:effectLst/>
                <a:latin typeface="Open Sans" panose="020B0606030504020204" pitchFamily="34" charset="0"/>
                <a:ea typeface="Open Sans" panose="020B0606030504020204" pitchFamily="34" charset="0"/>
                <a:cs typeface="Open Sans" panose="020B0606030504020204" pitchFamily="34" charset="0"/>
              </a:rPr>
              <a:t>kategorii</a:t>
            </a:r>
            <a:r>
              <a:rPr lang="pl-PL" sz="7200" dirty="0">
                <a:effectLst/>
                <a:latin typeface="Open Sans" panose="020B0606030504020204" pitchFamily="34" charset="0"/>
                <a:ea typeface="Open Sans" panose="020B0606030504020204" pitchFamily="34" charset="0"/>
                <a:cs typeface="Open Sans" panose="020B0606030504020204" pitchFamily="34" charset="0"/>
              </a:rPr>
              <a:t> w HRP.</a:t>
            </a:r>
          </a:p>
          <a:p>
            <a:pPr marL="0" lvl="0" indent="0" algn="just">
              <a:lnSpc>
                <a:spcPct val="107000"/>
              </a:lnSpc>
              <a:buNone/>
            </a:pPr>
            <a:r>
              <a:rPr lang="pl-PL" sz="7200" dirty="0">
                <a:effectLst/>
                <a:latin typeface="Open Sans" panose="020B0606030504020204" pitchFamily="34" charset="0"/>
                <a:ea typeface="Open Sans" panose="020B0606030504020204" pitchFamily="34" charset="0"/>
                <a:cs typeface="Open Sans" panose="020B0606030504020204" pitchFamily="34" charset="0"/>
              </a:rPr>
              <a:t>  Kategoriami są: </a:t>
            </a:r>
          </a:p>
          <a:p>
            <a:pPr marL="342900" lvl="0" indent="-342900" algn="just">
              <a:lnSpc>
                <a:spcPct val="107000"/>
              </a:lnSpc>
              <a:buFont typeface="+mj-lt"/>
              <a:buAutoNum type="alphaLcParenR"/>
            </a:pPr>
            <a:r>
              <a:rPr lang="pl-PL" sz="7200" dirty="0">
                <a:effectLst/>
                <a:latin typeface="Open Sans" panose="020B0606030504020204" pitchFamily="34" charset="0"/>
                <a:ea typeface="Open Sans" panose="020B0606030504020204" pitchFamily="34" charset="0"/>
                <a:cs typeface="Open Sans" panose="020B0606030504020204" pitchFamily="34" charset="0"/>
              </a:rPr>
              <a:t>Sprzęt i wyposażenie medyczne;</a:t>
            </a:r>
          </a:p>
          <a:p>
            <a:pPr marL="342900" lvl="0" indent="-342900" algn="just">
              <a:lnSpc>
                <a:spcPct val="107000"/>
              </a:lnSpc>
              <a:buFont typeface="+mj-lt"/>
              <a:buAutoNum type="alphaLcParenR"/>
            </a:pPr>
            <a:r>
              <a:rPr lang="pl-PL" sz="7200" dirty="0">
                <a:effectLst/>
                <a:latin typeface="Open Sans" panose="020B0606030504020204" pitchFamily="34" charset="0"/>
                <a:ea typeface="Open Sans" panose="020B0606030504020204" pitchFamily="34" charset="0"/>
                <a:cs typeface="Open Sans" panose="020B0606030504020204" pitchFamily="34" charset="0"/>
              </a:rPr>
              <a:t>Sprzęt serwerowo-sieciowy, sprzęt komputerowy, oprogramowanie teleinformatyczne;</a:t>
            </a:r>
          </a:p>
          <a:p>
            <a:pPr marL="342900" lvl="0" indent="-342900" algn="just">
              <a:lnSpc>
                <a:spcPct val="107000"/>
              </a:lnSpc>
              <a:buFont typeface="+mj-lt"/>
              <a:buAutoNum type="alphaLcParenR"/>
            </a:pPr>
            <a:r>
              <a:rPr lang="pl-PL" sz="7200" dirty="0">
                <a:effectLst/>
                <a:latin typeface="Open Sans" panose="020B0606030504020204" pitchFamily="34" charset="0"/>
                <a:ea typeface="Open Sans" panose="020B0606030504020204" pitchFamily="34" charset="0"/>
                <a:cs typeface="Open Sans" panose="020B0606030504020204" pitchFamily="34" charset="0"/>
              </a:rPr>
              <a:t>Roboty budowlane.</a:t>
            </a:r>
          </a:p>
          <a:p>
            <a:pPr marL="0" lvl="0" indent="0" algn="just">
              <a:lnSpc>
                <a:spcPct val="107000"/>
              </a:lnSpc>
              <a:buNone/>
            </a:pPr>
            <a:r>
              <a:rPr lang="pl-PL" sz="7200" dirty="0">
                <a:latin typeface="Open Sans" panose="020B0606030504020204" pitchFamily="34" charset="0"/>
                <a:ea typeface="Open Sans" panose="020B0606030504020204" pitchFamily="34" charset="0"/>
                <a:cs typeface="Open Sans" panose="020B0606030504020204" pitchFamily="34" charset="0"/>
              </a:rPr>
              <a:t>7. </a:t>
            </a:r>
            <a:r>
              <a:rPr lang="pl-PL" sz="7200" dirty="0">
                <a:effectLst/>
                <a:latin typeface="Open Sans" panose="020B0606030504020204" pitchFamily="34" charset="0"/>
                <a:ea typeface="Open Sans" panose="020B0606030504020204" pitchFamily="34" charset="0"/>
                <a:cs typeface="Open Sans" panose="020B0606030504020204" pitchFamily="34" charset="0"/>
              </a:rPr>
              <a:t>Jeśli wydatki przekraczają maksymalną wartość w danej kategorii wymaga to podpisania aneksu do umowy o powierzenie grantu. Łączna wartość grantu nie może ulec zwiększeniu.</a:t>
            </a:r>
          </a:p>
          <a:p>
            <a:pPr marL="0" lvl="0" indent="0" algn="just">
              <a:lnSpc>
                <a:spcPct val="107000"/>
              </a:lnSpc>
              <a:buNone/>
            </a:pPr>
            <a:r>
              <a:rPr lang="pl-PL" sz="7200" dirty="0">
                <a:effectLst/>
                <a:latin typeface="Open Sans" panose="020B0606030504020204" pitchFamily="34" charset="0"/>
                <a:ea typeface="Open Sans" panose="020B0606030504020204" pitchFamily="34" charset="0"/>
                <a:cs typeface="Open Sans" panose="020B0606030504020204" pitchFamily="34" charset="0"/>
              </a:rPr>
              <a:t>8. Sprawozdanie powinno zawierać wykaz wszystkich dokonanych wydatków wraz z ich udokumentowaniem, tzn. w sprawozdaniu nie mogą pojawić się pozycje, do których </a:t>
            </a:r>
            <a:r>
              <a:rPr lang="pl-PL" sz="7200" b="1" dirty="0">
                <a:effectLst/>
                <a:latin typeface="Open Sans" panose="020B0606030504020204" pitchFamily="34" charset="0"/>
                <a:ea typeface="Open Sans" panose="020B0606030504020204" pitchFamily="34" charset="0"/>
                <a:cs typeface="Open Sans" panose="020B0606030504020204" pitchFamily="34" charset="0"/>
              </a:rPr>
              <a:t>nie ma</a:t>
            </a:r>
            <a:r>
              <a:rPr lang="pl-PL" sz="7200" dirty="0">
                <a:effectLst/>
                <a:latin typeface="Open Sans" panose="020B0606030504020204" pitchFamily="34" charset="0"/>
                <a:ea typeface="Open Sans" panose="020B0606030504020204" pitchFamily="34" charset="0"/>
                <a:cs typeface="Open Sans" panose="020B0606030504020204" pitchFamily="34" charset="0"/>
              </a:rPr>
              <a:t> </a:t>
            </a:r>
            <a:r>
              <a:rPr lang="pl-PL" sz="7200" b="1" dirty="0">
                <a:effectLst/>
                <a:latin typeface="Open Sans" panose="020B0606030504020204" pitchFamily="34" charset="0"/>
                <a:ea typeface="Open Sans" panose="020B0606030504020204" pitchFamily="34" charset="0"/>
                <a:cs typeface="Open Sans" panose="020B0606030504020204" pitchFamily="34" charset="0"/>
              </a:rPr>
              <a:t>załączników</a:t>
            </a:r>
            <a:r>
              <a:rPr lang="pl-PL" sz="7200" dirty="0">
                <a:effectLst/>
                <a:latin typeface="Open Sans" panose="020B0606030504020204" pitchFamily="34" charset="0"/>
                <a:ea typeface="Open Sans" panose="020B0606030504020204" pitchFamily="34" charset="0"/>
                <a:cs typeface="Open Sans" panose="020B0606030504020204" pitchFamily="34" charset="0"/>
              </a:rPr>
              <a:t> (wskazanych w punkcie 6 Warunki rozliczenia grantu w Zaleceniach Grantodawcy)</a:t>
            </a:r>
          </a:p>
          <a:p>
            <a:pPr marL="0" lvl="0" indent="0" algn="just">
              <a:lnSpc>
                <a:spcPct val="107000"/>
              </a:lnSpc>
              <a:spcAft>
                <a:spcPts val="800"/>
              </a:spcAft>
              <a:buNone/>
            </a:pPr>
            <a:r>
              <a:rPr lang="pl-PL" sz="7200" dirty="0">
                <a:latin typeface="Open Sans" panose="020B0606030504020204" pitchFamily="34" charset="0"/>
                <a:ea typeface="Open Sans" panose="020B0606030504020204" pitchFamily="34" charset="0"/>
                <a:cs typeface="Open Sans" panose="020B0606030504020204" pitchFamily="34" charset="0"/>
              </a:rPr>
              <a:t>9. S</a:t>
            </a:r>
            <a:r>
              <a:rPr lang="pl-PL" sz="7200" dirty="0">
                <a:effectLst/>
                <a:latin typeface="Open Sans" panose="020B0606030504020204" pitchFamily="34" charset="0"/>
                <a:ea typeface="Open Sans" panose="020B0606030504020204" pitchFamily="34" charset="0"/>
                <a:cs typeface="Open Sans" panose="020B0606030504020204" pitchFamily="34" charset="0"/>
              </a:rPr>
              <a:t>prawozdanie okresowe powinno dotyczyć wydatków kwalifikowalnych poniesionych w okresie sprawozdawczym (nie później niż w dacie końcowej realizacji Przedsięwzięcia), wykazanych w ujęciu kasowym, tj. wydatek wykazany w dacie zapłaty.</a:t>
            </a:r>
          </a:p>
          <a:p>
            <a:pPr marL="0" lvl="0" indent="0" algn="just">
              <a:lnSpc>
                <a:spcPct val="107000"/>
              </a:lnSpc>
              <a:spcAft>
                <a:spcPts val="800"/>
              </a:spcAft>
              <a:buNone/>
            </a:pPr>
            <a:r>
              <a:rPr lang="pl-PL" sz="7200" dirty="0">
                <a:solidFill>
                  <a:schemeClr val="tx2">
                    <a:lumMod val="60000"/>
                    <a:lumOff val="40000"/>
                  </a:schemeClr>
                </a:solidFill>
                <a:effectLst/>
                <a:latin typeface="Open Sans" panose="020B0606030504020204" pitchFamily="34" charset="0"/>
                <a:ea typeface="Open Sans" panose="020B0606030504020204" pitchFamily="34" charset="0"/>
                <a:cs typeface="Open Sans" panose="020B0606030504020204" pitchFamily="34" charset="0"/>
              </a:rPr>
              <a:t>Przykład: Jeśli płatność za dowód księgowy była wykonana 4 maja 2025 to wydatek ten wykazujemy w sprawozdaniu zawierającym okres od 1 do 31 maja, w zależności od wykazywanego okresu sprawozdawczego 1 miesięcznego, 2 miesięcznego lub </a:t>
            </a:r>
            <a:br>
              <a:rPr lang="pl-PL" sz="7200" dirty="0">
                <a:solidFill>
                  <a:schemeClr val="tx2">
                    <a:lumMod val="60000"/>
                    <a:lumOff val="40000"/>
                  </a:schemeClr>
                </a:solidFill>
                <a:effectLst/>
                <a:latin typeface="Open Sans" panose="020B0606030504020204" pitchFamily="34" charset="0"/>
                <a:ea typeface="Open Sans" panose="020B0606030504020204" pitchFamily="34" charset="0"/>
                <a:cs typeface="Open Sans" panose="020B0606030504020204" pitchFamily="34" charset="0"/>
              </a:rPr>
            </a:br>
            <a:r>
              <a:rPr lang="pl-PL" sz="7200" dirty="0">
                <a:solidFill>
                  <a:schemeClr val="tx2">
                    <a:lumMod val="60000"/>
                    <a:lumOff val="40000"/>
                  </a:schemeClr>
                </a:solidFill>
                <a:effectLst/>
                <a:latin typeface="Open Sans" panose="020B0606030504020204" pitchFamily="34" charset="0"/>
                <a:ea typeface="Open Sans" panose="020B0606030504020204" pitchFamily="34" charset="0"/>
                <a:cs typeface="Open Sans" panose="020B0606030504020204" pitchFamily="34" charset="0"/>
              </a:rPr>
              <a:t>3 miesięcznego.</a:t>
            </a:r>
          </a:p>
          <a:p>
            <a:pPr marL="0" lvl="0" indent="0" algn="just">
              <a:lnSpc>
                <a:spcPct val="107000"/>
              </a:lnSpc>
              <a:spcAft>
                <a:spcPts val="800"/>
              </a:spcAft>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
        <p:nvSpPr>
          <p:cNvPr id="4" name="Symbol zastępczy numeru slajdu 3">
            <a:extLst>
              <a:ext uri="{FF2B5EF4-FFF2-40B4-BE49-F238E27FC236}">
                <a16:creationId xmlns:a16="http://schemas.microsoft.com/office/drawing/2014/main" id="{04404DEB-9E4A-4D10-8D97-D58B4A58F4A2}"/>
              </a:ext>
            </a:extLst>
          </p:cNvPr>
          <p:cNvSpPr>
            <a:spLocks noGrp="1"/>
          </p:cNvSpPr>
          <p:nvPr>
            <p:ph type="sldNum" sz="quarter" idx="10"/>
          </p:nvPr>
        </p:nvSpPr>
        <p:spPr/>
        <p:txBody>
          <a:bodyPr/>
          <a:lstStyle/>
          <a:p>
            <a:fld id="{EB4015AA-59F6-416B-87A6-8E3D940284E2}" type="slidenum">
              <a:rPr lang="pl-PL" smtClean="0"/>
              <a:pPr/>
              <a:t>24</a:t>
            </a:fld>
            <a:endParaRPr lang="pl-PL" dirty="0"/>
          </a:p>
        </p:txBody>
      </p:sp>
    </p:spTree>
    <p:extLst>
      <p:ext uri="{BB962C8B-B14F-4D97-AF65-F5344CB8AC3E}">
        <p14:creationId xmlns:p14="http://schemas.microsoft.com/office/powerpoint/2010/main" val="2541214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C9DAE2-FC92-4EE3-AFD4-74561F43BC94}"/>
              </a:ext>
            </a:extLst>
          </p:cNvPr>
          <p:cNvSpPr>
            <a:spLocks noGrp="1"/>
          </p:cNvSpPr>
          <p:nvPr>
            <p:ph type="title"/>
          </p:nvPr>
        </p:nvSpPr>
        <p:spPr>
          <a:xfrm>
            <a:off x="512570" y="344955"/>
            <a:ext cx="9666288" cy="1080001"/>
          </a:xfrm>
        </p:spPr>
        <p:txBody>
          <a:bodyPr/>
          <a:lstStyle/>
          <a:p>
            <a:r>
              <a:rPr lang="pl-PL" dirty="0"/>
              <a:t>Prawidłowe sporządzanie sprawozdania okresowego</a:t>
            </a:r>
          </a:p>
        </p:txBody>
      </p:sp>
      <p:sp>
        <p:nvSpPr>
          <p:cNvPr id="3" name="Symbol zastępczy zawartości 2">
            <a:extLst>
              <a:ext uri="{FF2B5EF4-FFF2-40B4-BE49-F238E27FC236}">
                <a16:creationId xmlns:a16="http://schemas.microsoft.com/office/drawing/2014/main" id="{B319D2FE-9867-4373-AB2E-C70F49AA500C}"/>
              </a:ext>
            </a:extLst>
          </p:cNvPr>
          <p:cNvSpPr>
            <a:spLocks noGrp="1"/>
          </p:cNvSpPr>
          <p:nvPr>
            <p:ph idx="1"/>
          </p:nvPr>
        </p:nvSpPr>
        <p:spPr>
          <a:xfrm>
            <a:off x="701438" y="1169837"/>
            <a:ext cx="9396996" cy="5850000"/>
          </a:xfrm>
        </p:spPr>
        <p:txBody>
          <a:bodyPr>
            <a:normAutofit/>
          </a:bodyPr>
          <a:lstStyle/>
          <a:p>
            <a:pPr marL="0" indent="0" algn="just">
              <a:buNone/>
            </a:pPr>
            <a:r>
              <a:rPr lang="pl-PL" sz="2000" dirty="0"/>
              <a:t>10. W przypadku wydatków poniesionych w formie wypłaconej zaliczki (w tym również wg faktury proforma), należy przedstawiać wydatki do rozliczenia dopiero po odbiorze przedmiotu zamówienia i po dokonaniu zapłaty faktury końcowej.</a:t>
            </a:r>
          </a:p>
          <a:p>
            <a:pPr marL="0" indent="0" algn="just">
              <a:buNone/>
            </a:pPr>
            <a:r>
              <a:rPr lang="pl-PL" sz="2000" dirty="0"/>
              <a:t>11. Zapłata za wykonane dostawy i roboty budowalne nie może wykraczać poza termin trwania umowy o powierzenie grantu. </a:t>
            </a:r>
          </a:p>
          <a:p>
            <a:pPr marL="0" indent="0" algn="just">
              <a:buNone/>
            </a:pPr>
            <a:r>
              <a:rPr lang="pl-PL" sz="2000" dirty="0"/>
              <a:t>12. Sprawozdanie powinno zostać podpisane podpisem kwalifikowanym przez upoważnioną osobę.</a:t>
            </a:r>
          </a:p>
          <a:p>
            <a:pPr marL="0" indent="0" algn="just">
              <a:buNone/>
            </a:pPr>
            <a:r>
              <a:rPr lang="pl-PL" sz="2000" dirty="0"/>
              <a:t>13. Rozliczenie środków nastąpi po zatwierdzeniu sprawozdania przez właściwy OW NFZ – Grantobiorcy otrzymają pisemną informację o zatwierdzeniu sprawozdania. </a:t>
            </a:r>
          </a:p>
          <a:p>
            <a:pPr marL="0" indent="0" algn="just">
              <a:buNone/>
            </a:pPr>
            <a:r>
              <a:rPr lang="pl-PL" sz="2000" dirty="0"/>
              <a:t>14. Do ostatniego sprawozdania okresowego należy załączyć dokumentację z przeprowadzenia działań informacyjnych i promocyjnych (print screen strony internetowej lub mediów społecznościowych z opisem projektu, zdjęcia naklejek umieszczonych na zakupionym sprzęcie).</a:t>
            </a:r>
          </a:p>
          <a:p>
            <a:pPr marL="0" indent="0">
              <a:buNone/>
            </a:pPr>
            <a:r>
              <a:rPr lang="pl-PL" sz="2000" i="1" dirty="0">
                <a:solidFill>
                  <a:srgbClr val="00B050"/>
                </a:solidFill>
                <a:latin typeface="Open Sans" panose="020B0606030504020204" pitchFamily="34" charset="0"/>
                <a:ea typeface="Open Sans" panose="020B0606030504020204" pitchFamily="34" charset="0"/>
                <a:cs typeface="Open Sans" panose="020B0606030504020204" pitchFamily="34" charset="0"/>
              </a:rPr>
              <a:t>Prezentacja załącznika nr 6 do Procedury – Wzór sprawozdania okresowego</a:t>
            </a:r>
            <a:endParaRPr lang="pl-PL" sz="2000" i="1" dirty="0">
              <a:solidFill>
                <a:srgbClr val="00B050"/>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pl-PL" sz="2000" dirty="0"/>
          </a:p>
        </p:txBody>
      </p:sp>
      <p:sp>
        <p:nvSpPr>
          <p:cNvPr id="4" name="Symbol zastępczy numeru slajdu 3">
            <a:extLst>
              <a:ext uri="{FF2B5EF4-FFF2-40B4-BE49-F238E27FC236}">
                <a16:creationId xmlns:a16="http://schemas.microsoft.com/office/drawing/2014/main" id="{E9400581-2F29-4EA9-9FF8-69B9EE4CD0A6}"/>
              </a:ext>
            </a:extLst>
          </p:cNvPr>
          <p:cNvSpPr>
            <a:spLocks noGrp="1"/>
          </p:cNvSpPr>
          <p:nvPr>
            <p:ph type="sldNum" sz="quarter" idx="10"/>
          </p:nvPr>
        </p:nvSpPr>
        <p:spPr/>
        <p:txBody>
          <a:bodyPr/>
          <a:lstStyle/>
          <a:p>
            <a:fld id="{EB4015AA-59F6-416B-87A6-8E3D940284E2}" type="slidenum">
              <a:rPr lang="pl-PL" smtClean="0"/>
              <a:pPr/>
              <a:t>25</a:t>
            </a:fld>
            <a:endParaRPr lang="pl-PL" dirty="0"/>
          </a:p>
        </p:txBody>
      </p:sp>
    </p:spTree>
    <p:extLst>
      <p:ext uri="{BB962C8B-B14F-4D97-AF65-F5344CB8AC3E}">
        <p14:creationId xmlns:p14="http://schemas.microsoft.com/office/powerpoint/2010/main" val="1411468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3ABB24-B583-4068-A540-9F2F46D7EE24}"/>
              </a:ext>
            </a:extLst>
          </p:cNvPr>
          <p:cNvSpPr>
            <a:spLocks noGrp="1"/>
          </p:cNvSpPr>
          <p:nvPr>
            <p:ph type="title"/>
          </p:nvPr>
        </p:nvSpPr>
        <p:spPr>
          <a:xfrm>
            <a:off x="593378" y="539838"/>
            <a:ext cx="8640381" cy="1080001"/>
          </a:xfrm>
        </p:spPr>
        <p:txBody>
          <a:bodyPr/>
          <a:lstStyle/>
          <a:p>
            <a:r>
              <a:rPr lang="pl-PL" dirty="0"/>
              <a:t>Załączniki do sprawozdania okresowego</a:t>
            </a:r>
          </a:p>
        </p:txBody>
      </p:sp>
      <p:sp>
        <p:nvSpPr>
          <p:cNvPr id="3" name="Symbol zastępczy zawartości 2">
            <a:extLst>
              <a:ext uri="{FF2B5EF4-FFF2-40B4-BE49-F238E27FC236}">
                <a16:creationId xmlns:a16="http://schemas.microsoft.com/office/drawing/2014/main" id="{43F55C99-AE90-4BE9-88BE-154731B69808}"/>
              </a:ext>
            </a:extLst>
          </p:cNvPr>
          <p:cNvSpPr>
            <a:spLocks noGrp="1"/>
          </p:cNvSpPr>
          <p:nvPr>
            <p:ph idx="1"/>
          </p:nvPr>
        </p:nvSpPr>
        <p:spPr>
          <a:xfrm>
            <a:off x="593379" y="1259557"/>
            <a:ext cx="9505056" cy="5616624"/>
          </a:xfrm>
        </p:spPr>
        <p:txBody>
          <a:bodyPr>
            <a:normAutofit fontScale="92500"/>
          </a:bodyPr>
          <a:lstStyle/>
          <a:p>
            <a:pPr marL="0" indent="0" algn="just">
              <a:buNone/>
            </a:pPr>
            <a:r>
              <a:rPr lang="pl-PL" dirty="0">
                <a:latin typeface="Open Sans" panose="020B0606030504020204" pitchFamily="34" charset="0"/>
                <a:ea typeface="Open Sans" panose="020B0606030504020204" pitchFamily="34" charset="0"/>
                <a:cs typeface="Open Sans" panose="020B0606030504020204" pitchFamily="34" charset="0"/>
              </a:rPr>
              <a:t>Sprawozdanie okresowe zawiera wykaz wszystkich dokonanych wydatków wraz </a:t>
            </a:r>
            <a:br>
              <a:rPr lang="pl-PL" dirty="0">
                <a:latin typeface="Open Sans" panose="020B0606030504020204" pitchFamily="34" charset="0"/>
                <a:ea typeface="Open Sans" panose="020B0606030504020204" pitchFamily="34" charset="0"/>
                <a:cs typeface="Open Sans" panose="020B0606030504020204" pitchFamily="34" charset="0"/>
              </a:rPr>
            </a:br>
            <a:r>
              <a:rPr lang="pl-PL" dirty="0">
                <a:latin typeface="Open Sans" panose="020B0606030504020204" pitchFamily="34" charset="0"/>
                <a:ea typeface="Open Sans" panose="020B0606030504020204" pitchFamily="34" charset="0"/>
                <a:cs typeface="Open Sans" panose="020B0606030504020204" pitchFamily="34" charset="0"/>
              </a:rPr>
              <a:t>z ich udokumentowaniem stanowiącym załączniki do sprawozdania w formie zeskanowanych oryginałów (skompletowane oddzielnie dla każdej pozycji):</a:t>
            </a:r>
          </a:p>
          <a:p>
            <a:pPr algn="just">
              <a:buFont typeface="Wingdings" panose="05000000000000000000" pitchFamily="2" charset="2"/>
              <a:buChar char="Ø"/>
            </a:pPr>
            <a:r>
              <a:rPr lang="pl-PL" sz="1800" dirty="0">
                <a:effectLst/>
                <a:latin typeface="Open Sans" panose="020B0606030504020204" pitchFamily="34" charset="0"/>
                <a:ea typeface="Open Sans" panose="020B0606030504020204" pitchFamily="34" charset="0"/>
                <a:cs typeface="Open Sans" panose="020B0606030504020204" pitchFamily="34" charset="0"/>
              </a:rPr>
              <a:t>dowód księgowy zgodny z przepisami krajowymi i unijnymi, </a:t>
            </a:r>
          </a:p>
          <a:p>
            <a:pPr algn="just">
              <a:buFont typeface="Wingdings" panose="05000000000000000000" pitchFamily="2" charset="2"/>
              <a:buChar char="Ø"/>
            </a:pPr>
            <a:r>
              <a:rPr lang="pl-PL" sz="1800" dirty="0">
                <a:effectLst/>
                <a:latin typeface="Open Sans" panose="020B0606030504020204" pitchFamily="34" charset="0"/>
                <a:ea typeface="Open Sans" panose="020B0606030504020204" pitchFamily="34" charset="0"/>
                <a:cs typeface="Open Sans" panose="020B0606030504020204" pitchFamily="34" charset="0"/>
              </a:rPr>
              <a:t>dowód zapłaty – potwierdzenie dokonania przelewu bankowego za towar/usługę,</a:t>
            </a:r>
          </a:p>
          <a:p>
            <a:pPr algn="just">
              <a:buFont typeface="Wingdings" panose="05000000000000000000" pitchFamily="2" charset="2"/>
              <a:buChar char="Ø"/>
            </a:pPr>
            <a:r>
              <a:rPr lang="pl-PL" sz="1800" dirty="0">
                <a:effectLst/>
                <a:latin typeface="Open Sans" panose="020B0606030504020204" pitchFamily="34" charset="0"/>
                <a:ea typeface="Open Sans" panose="020B0606030504020204" pitchFamily="34" charset="0"/>
                <a:cs typeface="Open Sans" panose="020B0606030504020204" pitchFamily="34" charset="0"/>
              </a:rPr>
              <a:t>opis dowodu księgowego (zał. nr 2 do Zaleceń Grantodawcy),</a:t>
            </a:r>
          </a:p>
          <a:p>
            <a:pPr algn="just">
              <a:buFont typeface="Wingdings" panose="05000000000000000000" pitchFamily="2" charset="2"/>
              <a:buChar char="Ø"/>
            </a:pPr>
            <a:r>
              <a:rPr lang="pl-PL" sz="1800" dirty="0">
                <a:effectLst/>
                <a:latin typeface="Open Sans" panose="020B0606030504020204" pitchFamily="34" charset="0"/>
                <a:ea typeface="Open Sans" panose="020B0606030504020204" pitchFamily="34" charset="0"/>
                <a:cs typeface="Open Sans" panose="020B0606030504020204" pitchFamily="34" charset="0"/>
              </a:rPr>
              <a:t>wyciągi z rachunku bankowego dedykowanego Przedsięwzięciu za dany okres sprawozdawczy </a:t>
            </a:r>
            <a:r>
              <a:rPr lang="pl-PL" sz="1800"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(nie dotyczy sprawozdania składanego do refundacji, ponieważ wydatek był poniesiony z rachunku własnego Grantobiorcy) ,</a:t>
            </a:r>
          </a:p>
          <a:p>
            <a:pPr algn="just">
              <a:buFont typeface="Wingdings" panose="05000000000000000000" pitchFamily="2" charset="2"/>
              <a:buChar char="Ø"/>
            </a:pPr>
            <a:r>
              <a:rPr lang="pl-PL" sz="1800" dirty="0">
                <a:effectLst/>
                <a:latin typeface="Open Sans" panose="020B0606030504020204" pitchFamily="34" charset="0"/>
                <a:ea typeface="Open Sans" panose="020B0606030504020204" pitchFamily="34" charset="0"/>
                <a:cs typeface="Open Sans" panose="020B0606030504020204" pitchFamily="34" charset="0"/>
              </a:rPr>
              <a:t>wyciąg z ewidencji ksiąg rachunkowych z pozycją zaksięgowanego zakupu/robót. W przypadku Grantobiorców, którzy </a:t>
            </a:r>
            <a:r>
              <a:rPr lang="pl-PL" sz="1800" u="sng" dirty="0">
                <a:effectLst/>
                <a:latin typeface="Open Sans" panose="020B0606030504020204" pitchFamily="34" charset="0"/>
                <a:ea typeface="Open Sans" panose="020B0606030504020204" pitchFamily="34" charset="0"/>
                <a:cs typeface="Open Sans" panose="020B0606030504020204" pitchFamily="34" charset="0"/>
              </a:rPr>
              <a:t>nie prowadzą pełnej księgowości</a:t>
            </a:r>
            <a:r>
              <a:rPr lang="pl-PL" sz="1800" dirty="0">
                <a:effectLst/>
                <a:latin typeface="Open Sans" panose="020B0606030504020204" pitchFamily="34" charset="0"/>
                <a:ea typeface="Open Sans" panose="020B0606030504020204" pitchFamily="34" charset="0"/>
                <a:cs typeface="Open Sans" panose="020B0606030504020204" pitchFamily="34" charset="0"/>
              </a:rPr>
              <a:t>, wymóg zapewnienia wyodrębnionej dla Przedsięwzięcia ewidencji, może być spełniony poprzez comiesięczne (na koniec danego miesiąca) sporządzanie techniką komputerową (w postaci arkusza kalkulacyjnego) - zestawienia dokumentów potwierdzających poniesione wydatki dotyczące Przedsięwzięcia (zał. 3 do Zaleceń Grantodawcy). Sprawozdanie okresowe należy sporządzać w oparciu zestawienie oraz dokumenty potwierdzające poniesione wydatki.</a:t>
            </a:r>
          </a:p>
          <a:p>
            <a:pPr marL="0" indent="0" algn="just">
              <a:buNone/>
            </a:pPr>
            <a:endParaRPr lang="pl-PL" dirty="0"/>
          </a:p>
        </p:txBody>
      </p:sp>
      <p:sp>
        <p:nvSpPr>
          <p:cNvPr id="4" name="Symbol zastępczy numeru slajdu 3">
            <a:extLst>
              <a:ext uri="{FF2B5EF4-FFF2-40B4-BE49-F238E27FC236}">
                <a16:creationId xmlns:a16="http://schemas.microsoft.com/office/drawing/2014/main" id="{9A56A508-3FBB-4EF6-BFD8-F2592E095739}"/>
              </a:ext>
            </a:extLst>
          </p:cNvPr>
          <p:cNvSpPr>
            <a:spLocks noGrp="1"/>
          </p:cNvSpPr>
          <p:nvPr>
            <p:ph type="sldNum" sz="quarter" idx="10"/>
          </p:nvPr>
        </p:nvSpPr>
        <p:spPr/>
        <p:txBody>
          <a:bodyPr/>
          <a:lstStyle/>
          <a:p>
            <a:fld id="{EB4015AA-59F6-416B-87A6-8E3D940284E2}" type="slidenum">
              <a:rPr lang="pl-PL" smtClean="0"/>
              <a:pPr/>
              <a:t>26</a:t>
            </a:fld>
            <a:endParaRPr lang="pl-PL" dirty="0"/>
          </a:p>
        </p:txBody>
      </p:sp>
    </p:spTree>
    <p:extLst>
      <p:ext uri="{BB962C8B-B14F-4D97-AF65-F5344CB8AC3E}">
        <p14:creationId xmlns:p14="http://schemas.microsoft.com/office/powerpoint/2010/main" val="840943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E94C11-D4EF-4CFB-A9DB-117D6AA2A245}"/>
              </a:ext>
            </a:extLst>
          </p:cNvPr>
          <p:cNvSpPr>
            <a:spLocks noGrp="1"/>
          </p:cNvSpPr>
          <p:nvPr>
            <p:ph type="title"/>
          </p:nvPr>
        </p:nvSpPr>
        <p:spPr>
          <a:xfrm>
            <a:off x="809402" y="359835"/>
            <a:ext cx="8640381" cy="540001"/>
          </a:xfrm>
        </p:spPr>
        <p:txBody>
          <a:bodyPr/>
          <a:lstStyle/>
          <a:p>
            <a:r>
              <a:rPr lang="pl-PL" dirty="0"/>
              <a:t>Załączniki do sprawozdania okresowego</a:t>
            </a:r>
          </a:p>
        </p:txBody>
      </p:sp>
      <p:sp>
        <p:nvSpPr>
          <p:cNvPr id="3" name="Symbol zastępczy zawartości 2">
            <a:extLst>
              <a:ext uri="{FF2B5EF4-FFF2-40B4-BE49-F238E27FC236}">
                <a16:creationId xmlns:a16="http://schemas.microsoft.com/office/drawing/2014/main" id="{CB145368-6871-424D-B68C-04837A912E41}"/>
              </a:ext>
            </a:extLst>
          </p:cNvPr>
          <p:cNvSpPr>
            <a:spLocks noGrp="1"/>
          </p:cNvSpPr>
          <p:nvPr>
            <p:ph idx="1"/>
          </p:nvPr>
        </p:nvSpPr>
        <p:spPr>
          <a:xfrm>
            <a:off x="449072" y="1136930"/>
            <a:ext cx="9361040" cy="5868272"/>
          </a:xfrm>
        </p:spPr>
        <p:txBody>
          <a:bodyPr/>
          <a:lstStyle/>
          <a:p>
            <a:pPr>
              <a:buFont typeface="Wingdings" panose="05000000000000000000" pitchFamily="2" charset="2"/>
              <a:buChar char="Ø"/>
            </a:pPr>
            <a:r>
              <a:rPr lang="pl-PL" dirty="0">
                <a:effectLst/>
                <a:latin typeface="Open Sans" panose="020B0606030504020204" pitchFamily="34" charset="0"/>
                <a:ea typeface="Open Sans" panose="020B0606030504020204" pitchFamily="34" charset="0"/>
                <a:cs typeface="Open Sans" panose="020B0606030504020204" pitchFamily="34" charset="0"/>
              </a:rPr>
              <a:t>dokumentacja z szacowania wartości zamówienia i wyboru najkorzystniejszej oferty </a:t>
            </a:r>
            <a:br>
              <a:rPr lang="pl-PL" dirty="0">
                <a:effectLst/>
                <a:latin typeface="Open Sans" panose="020B0606030504020204" pitchFamily="34" charset="0"/>
                <a:ea typeface="Open Sans" panose="020B0606030504020204" pitchFamily="34" charset="0"/>
                <a:cs typeface="Open Sans" panose="020B0606030504020204" pitchFamily="34" charset="0"/>
              </a:rPr>
            </a:br>
            <a:r>
              <a:rPr lang="pl-PL" dirty="0">
                <a:effectLst/>
                <a:latin typeface="Open Sans" panose="020B0606030504020204" pitchFamily="34" charset="0"/>
                <a:ea typeface="Open Sans" panose="020B0606030504020204" pitchFamily="34" charset="0"/>
                <a:cs typeface="Open Sans" panose="020B0606030504020204" pitchFamily="34" charset="0"/>
              </a:rPr>
              <a:t>a w przypadku PZP  - pełna dokumentacja,</a:t>
            </a:r>
          </a:p>
          <a:p>
            <a:pPr>
              <a:buFont typeface="Wingdings" panose="05000000000000000000" pitchFamily="2" charset="2"/>
              <a:buChar char="Ø"/>
            </a:pPr>
            <a:r>
              <a:rPr lang="pl-PL" dirty="0">
                <a:latin typeface="Open Sans" panose="020B0606030504020204" pitchFamily="34" charset="0"/>
                <a:ea typeface="Open Sans" panose="020B0606030504020204" pitchFamily="34" charset="0"/>
                <a:cs typeface="Open Sans" panose="020B0606030504020204" pitchFamily="34" charset="0"/>
              </a:rPr>
              <a:t>umowa z wykonawcą/dostawcą (jeśli zawarto), </a:t>
            </a:r>
          </a:p>
          <a:p>
            <a:pPr>
              <a:buFont typeface="Wingdings" panose="05000000000000000000" pitchFamily="2" charset="2"/>
              <a:buChar char="Ø"/>
            </a:pPr>
            <a:r>
              <a:rPr lang="pl-PL" dirty="0">
                <a:latin typeface="Open Sans" panose="020B0606030504020204" pitchFamily="34" charset="0"/>
                <a:ea typeface="Open Sans" panose="020B0606030504020204" pitchFamily="34" charset="0"/>
                <a:cs typeface="Open Sans" panose="020B0606030504020204" pitchFamily="34" charset="0"/>
              </a:rPr>
              <a:t>protokół odbioru przedmiotu zamówienia (dotyczy sprzętu medycznego i IT, w przypadku, gdy protokół został przewidziany w umowie z dostawcą), </a:t>
            </a:r>
          </a:p>
          <a:p>
            <a:pPr>
              <a:buFont typeface="Wingdings" panose="05000000000000000000" pitchFamily="2" charset="2"/>
              <a:buChar char="Ø"/>
            </a:pPr>
            <a:r>
              <a:rPr lang="pl-PL" dirty="0">
                <a:latin typeface="Open Sans" panose="020B0606030504020204" pitchFamily="34" charset="0"/>
                <a:ea typeface="Open Sans" panose="020B0606030504020204" pitchFamily="34" charset="0"/>
                <a:cs typeface="Open Sans" panose="020B0606030504020204" pitchFamily="34" charset="0"/>
              </a:rPr>
              <a:t>w zakresie robot budowlanych – projekt prac robót budowlanych zawierający wykaz dokonanej inwestycji i wydatków, protokół odbioru prac, protokół odbioru BHP/PPOŻ (jeżeli wymaga tego zakres robót), zgoda właściciela nieruchomości (jeżeli jest niezbędna),</a:t>
            </a:r>
          </a:p>
          <a:p>
            <a:pPr>
              <a:buFont typeface="Wingdings" panose="05000000000000000000" pitchFamily="2" charset="2"/>
              <a:buChar char="Ø"/>
            </a:pPr>
            <a:r>
              <a:rPr lang="pl-PL" dirty="0">
                <a:latin typeface="Open Sans" panose="020B0606030504020204" pitchFamily="34" charset="0"/>
                <a:ea typeface="Open Sans" panose="020B0606030504020204" pitchFamily="34" charset="0"/>
                <a:cs typeface="Open Sans" panose="020B0606030504020204" pitchFamily="34" charset="0"/>
              </a:rPr>
              <a:t>w zakresie zakupu sprzętu:</a:t>
            </a:r>
          </a:p>
          <a:p>
            <a:pPr marL="0" indent="0">
              <a:buNone/>
            </a:pPr>
            <a:r>
              <a:rPr lang="pl-PL" dirty="0">
                <a:latin typeface="Open Sans" panose="020B0606030504020204" pitchFamily="34" charset="0"/>
                <a:ea typeface="Open Sans" panose="020B0606030504020204" pitchFamily="34" charset="0"/>
                <a:cs typeface="Open Sans" panose="020B0606030504020204" pitchFamily="34" charset="0"/>
              </a:rPr>
              <a:t>   ❖ w przypadku Grantobiorców, którzy prowadzą pełną księgowość:</a:t>
            </a:r>
          </a:p>
          <a:p>
            <a:pPr marL="719138" indent="-269875">
              <a:buFont typeface="Arial" panose="020B0604020202020204" pitchFamily="34" charset="0"/>
              <a:buChar char="•"/>
            </a:pPr>
            <a:r>
              <a:rPr lang="pl-PL" dirty="0">
                <a:latin typeface="Open Sans" panose="020B0606030504020204" pitchFamily="34" charset="0"/>
                <a:ea typeface="Open Sans" panose="020B0606030504020204" pitchFamily="34" charset="0"/>
                <a:cs typeface="Open Sans" panose="020B0606030504020204" pitchFamily="34" charset="0"/>
              </a:rPr>
              <a:t>dokument OT (dowód przyjęcia środka trwałego do użytkowania),</a:t>
            </a:r>
          </a:p>
          <a:p>
            <a:pPr marL="723900" indent="-250825">
              <a:buFont typeface="Arial" panose="020B0604020202020204" pitchFamily="34" charset="0"/>
              <a:buChar char="•"/>
            </a:pPr>
            <a:r>
              <a:rPr lang="pl-PL" sz="1800" dirty="0">
                <a:effectLst/>
                <a:latin typeface="Open Sans" panose="020B0606030504020204" pitchFamily="34" charset="0"/>
                <a:ea typeface="Open Sans" panose="020B0606030504020204" pitchFamily="34" charset="0"/>
                <a:cs typeface="Open Sans" panose="020B0606030504020204" pitchFamily="34" charset="0"/>
              </a:rPr>
              <a:t>wykaz środków trwałych niskocennych lub stosowne wyjaśnienie potwierdzające sposób ujęcia w księgach rachunkowych niskocennych środków trwałych, zgodnie z przyjętymi w polityce rachunkowości jednostki rozwiązaniami ewidencyjnymi dotyczącymi takich składników aktywów;</a:t>
            </a:r>
          </a:p>
          <a:p>
            <a:pPr marL="0" indent="0">
              <a:buNone/>
            </a:pPr>
            <a:endParaRPr lang="pl-PL"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pl-PL" dirty="0">
              <a:latin typeface="Open Sans" panose="020B0606030504020204" pitchFamily="34" charset="0"/>
              <a:ea typeface="Open Sans" panose="020B0606030504020204" pitchFamily="34" charset="0"/>
              <a:cs typeface="Open Sans" panose="020B0606030504020204" pitchFamily="34" charset="0"/>
            </a:endParaRPr>
          </a:p>
          <a:p>
            <a:endParaRPr lang="pl-PL"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7AF27858-0DC2-493E-B0FD-496593A6CAE7}"/>
              </a:ext>
            </a:extLst>
          </p:cNvPr>
          <p:cNvSpPr>
            <a:spLocks noGrp="1"/>
          </p:cNvSpPr>
          <p:nvPr>
            <p:ph type="sldNum" sz="quarter" idx="10"/>
          </p:nvPr>
        </p:nvSpPr>
        <p:spPr/>
        <p:txBody>
          <a:bodyPr/>
          <a:lstStyle/>
          <a:p>
            <a:fld id="{EB4015AA-59F6-416B-87A6-8E3D940284E2}" type="slidenum">
              <a:rPr lang="pl-PL" smtClean="0"/>
              <a:pPr/>
              <a:t>27</a:t>
            </a:fld>
            <a:endParaRPr lang="pl-PL" dirty="0"/>
          </a:p>
        </p:txBody>
      </p:sp>
    </p:spTree>
    <p:extLst>
      <p:ext uri="{BB962C8B-B14F-4D97-AF65-F5344CB8AC3E}">
        <p14:creationId xmlns:p14="http://schemas.microsoft.com/office/powerpoint/2010/main" val="35352545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681E88-0033-4882-9639-7E9CE1C9121A}"/>
              </a:ext>
            </a:extLst>
          </p:cNvPr>
          <p:cNvSpPr>
            <a:spLocks noGrp="1"/>
          </p:cNvSpPr>
          <p:nvPr>
            <p:ph type="title"/>
          </p:nvPr>
        </p:nvSpPr>
        <p:spPr/>
        <p:txBody>
          <a:bodyPr/>
          <a:lstStyle/>
          <a:p>
            <a:r>
              <a:rPr lang="pl-PL" dirty="0"/>
              <a:t>Załączniki do sprawozdania okresowego</a:t>
            </a:r>
          </a:p>
        </p:txBody>
      </p:sp>
      <p:sp>
        <p:nvSpPr>
          <p:cNvPr id="3" name="Symbol zastępczy zawartości 2">
            <a:extLst>
              <a:ext uri="{FF2B5EF4-FFF2-40B4-BE49-F238E27FC236}">
                <a16:creationId xmlns:a16="http://schemas.microsoft.com/office/drawing/2014/main" id="{9F76DEF7-DC0E-40CF-BB11-D369B2ABF966}"/>
              </a:ext>
            </a:extLst>
          </p:cNvPr>
          <p:cNvSpPr>
            <a:spLocks noGrp="1"/>
          </p:cNvSpPr>
          <p:nvPr>
            <p:ph idx="1"/>
          </p:nvPr>
        </p:nvSpPr>
        <p:spPr>
          <a:xfrm>
            <a:off x="1025906" y="1979837"/>
            <a:ext cx="9072527" cy="3384176"/>
          </a:xfrm>
        </p:spPr>
        <p:txBody>
          <a:bodyPr/>
          <a:lstStyle/>
          <a:p>
            <a:pPr marL="205214" indent="0" algn="just">
              <a:lnSpc>
                <a:spcPct val="107000"/>
              </a:lnSpc>
              <a:buNone/>
            </a:pPr>
            <a:r>
              <a:rPr lang="pl-PL" dirty="0">
                <a:effectLst/>
                <a:latin typeface="Open Sans" panose="020B0606030504020204" pitchFamily="34" charset="0"/>
                <a:ea typeface="Open Sans" panose="020B0606030504020204" pitchFamily="34" charset="0"/>
                <a:cs typeface="Open Sans" panose="020B0606030504020204" pitchFamily="34" charset="0"/>
              </a:rPr>
              <a:t>❖ w przypadku Grantobiorców, którzy </a:t>
            </a:r>
            <a:r>
              <a:rPr lang="pl-PL" b="1" dirty="0">
                <a:effectLst/>
                <a:latin typeface="Open Sans" panose="020B0606030504020204" pitchFamily="34" charset="0"/>
                <a:ea typeface="Open Sans" panose="020B0606030504020204" pitchFamily="34" charset="0"/>
                <a:cs typeface="Open Sans" panose="020B0606030504020204" pitchFamily="34" charset="0"/>
              </a:rPr>
              <a:t>nie prowadzą pełnej księgowości</a:t>
            </a:r>
            <a:r>
              <a:rPr lang="pl-PL" dirty="0">
                <a:effectLst/>
                <a:latin typeface="Open Sans" panose="020B0606030504020204" pitchFamily="34" charset="0"/>
                <a:ea typeface="Open Sans" panose="020B0606030504020204" pitchFamily="34" charset="0"/>
                <a:cs typeface="Open Sans" panose="020B0606030504020204" pitchFamily="34" charset="0"/>
              </a:rPr>
              <a:t>:</a:t>
            </a:r>
          </a:p>
          <a:p>
            <a:pPr marL="205214" indent="0" algn="just">
              <a:lnSpc>
                <a:spcPct val="107000"/>
              </a:lnSpc>
              <a:buNone/>
            </a:pPr>
            <a:r>
              <a:rPr lang="pl-PL" dirty="0">
                <a:effectLst/>
                <a:latin typeface="Open Sans" panose="020B0606030504020204" pitchFamily="34" charset="0"/>
                <a:ea typeface="Open Sans" panose="020B0606030504020204" pitchFamily="34" charset="0"/>
                <a:cs typeface="Open Sans" panose="020B0606030504020204" pitchFamily="34" charset="0"/>
              </a:rPr>
              <a:t>    • oświadczenie o braku obowiązku sporządzania dokumentu OT</a:t>
            </a:r>
          </a:p>
          <a:p>
            <a:pPr marL="205214" indent="0" algn="just">
              <a:lnSpc>
                <a:spcPct val="107000"/>
              </a:lnSpc>
              <a:buNone/>
            </a:pPr>
            <a:r>
              <a:rPr lang="pl-PL" dirty="0">
                <a:effectLst/>
                <a:latin typeface="Open Sans" panose="020B0606030504020204" pitchFamily="34" charset="0"/>
                <a:ea typeface="Open Sans" panose="020B0606030504020204" pitchFamily="34" charset="0"/>
                <a:cs typeface="Open Sans" panose="020B0606030504020204" pitchFamily="34" charset="0"/>
              </a:rPr>
              <a:t> (np. Oświadczam, że zgodnie z obowiązującymi przepisami prawa/polityką rachunkowości jednostki nie sporządzono dokumentów 0T i nie ujęto w ewidencji środków trwałych sprzętu zakupionego w ramach Przedsięwzięcia projektu grantowego nr FENX.06.01-IP.03-0001/23 pn. „Wsparcie podstawowej opieki zdrowotnej (POZ)”, numer umowy o powierzenie grantu….”)</a:t>
            </a:r>
          </a:p>
          <a:p>
            <a:pPr marL="0" indent="0">
              <a:buNone/>
            </a:pPr>
            <a:endParaRPr lang="pl-PL" dirty="0"/>
          </a:p>
        </p:txBody>
      </p:sp>
      <p:sp>
        <p:nvSpPr>
          <p:cNvPr id="4" name="Symbol zastępczy numeru slajdu 3">
            <a:extLst>
              <a:ext uri="{FF2B5EF4-FFF2-40B4-BE49-F238E27FC236}">
                <a16:creationId xmlns:a16="http://schemas.microsoft.com/office/drawing/2014/main" id="{412AAA16-64A0-4185-8E16-34932A056278}"/>
              </a:ext>
            </a:extLst>
          </p:cNvPr>
          <p:cNvSpPr>
            <a:spLocks noGrp="1"/>
          </p:cNvSpPr>
          <p:nvPr>
            <p:ph type="sldNum" sz="quarter" idx="10"/>
          </p:nvPr>
        </p:nvSpPr>
        <p:spPr/>
        <p:txBody>
          <a:bodyPr/>
          <a:lstStyle/>
          <a:p>
            <a:fld id="{EB4015AA-59F6-416B-87A6-8E3D940284E2}" type="slidenum">
              <a:rPr lang="pl-PL" smtClean="0"/>
              <a:pPr/>
              <a:t>28</a:t>
            </a:fld>
            <a:endParaRPr lang="pl-PL" dirty="0"/>
          </a:p>
        </p:txBody>
      </p:sp>
    </p:spTree>
    <p:extLst>
      <p:ext uri="{BB962C8B-B14F-4D97-AF65-F5344CB8AC3E}">
        <p14:creationId xmlns:p14="http://schemas.microsoft.com/office/powerpoint/2010/main" val="2613708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EA5873-B72C-464F-902C-57B89CF74F0D}"/>
              </a:ext>
            </a:extLst>
          </p:cNvPr>
          <p:cNvSpPr>
            <a:spLocks noGrp="1"/>
          </p:cNvSpPr>
          <p:nvPr>
            <p:ph type="title"/>
          </p:nvPr>
        </p:nvSpPr>
        <p:spPr>
          <a:xfrm>
            <a:off x="593378" y="251445"/>
            <a:ext cx="8640381" cy="1080001"/>
          </a:xfrm>
        </p:spPr>
        <p:txBody>
          <a:bodyPr/>
          <a:lstStyle/>
          <a:p>
            <a:r>
              <a:rPr lang="pl-PL" dirty="0"/>
              <a:t>Załączniki do sprawozdania okresowego</a:t>
            </a:r>
          </a:p>
        </p:txBody>
      </p:sp>
      <p:sp>
        <p:nvSpPr>
          <p:cNvPr id="4" name="Symbol zastępczy numeru slajdu 3">
            <a:extLst>
              <a:ext uri="{FF2B5EF4-FFF2-40B4-BE49-F238E27FC236}">
                <a16:creationId xmlns:a16="http://schemas.microsoft.com/office/drawing/2014/main" id="{1631A1A1-6DA4-4C74-ADD5-09DDA9BCD8C8}"/>
              </a:ext>
            </a:extLst>
          </p:cNvPr>
          <p:cNvSpPr>
            <a:spLocks noGrp="1"/>
          </p:cNvSpPr>
          <p:nvPr>
            <p:ph type="sldNum" sz="quarter" idx="10"/>
          </p:nvPr>
        </p:nvSpPr>
        <p:spPr/>
        <p:txBody>
          <a:bodyPr/>
          <a:lstStyle/>
          <a:p>
            <a:fld id="{EB4015AA-59F6-416B-87A6-8E3D940284E2}" type="slidenum">
              <a:rPr lang="pl-PL" smtClean="0"/>
              <a:pPr/>
              <a:t>29</a:t>
            </a:fld>
            <a:endParaRPr lang="pl-PL" dirty="0"/>
          </a:p>
        </p:txBody>
      </p:sp>
      <p:sp>
        <p:nvSpPr>
          <p:cNvPr id="7" name="pole tekstowe 6">
            <a:extLst>
              <a:ext uri="{FF2B5EF4-FFF2-40B4-BE49-F238E27FC236}">
                <a16:creationId xmlns:a16="http://schemas.microsoft.com/office/drawing/2014/main" id="{5F77B156-5583-418A-A1C3-74D8BFD106FE}"/>
              </a:ext>
            </a:extLst>
          </p:cNvPr>
          <p:cNvSpPr txBox="1"/>
          <p:nvPr/>
        </p:nvSpPr>
        <p:spPr>
          <a:xfrm>
            <a:off x="477579" y="791446"/>
            <a:ext cx="9764871" cy="7057958"/>
          </a:xfrm>
          <a:prstGeom prst="rect">
            <a:avLst/>
          </a:prstGeom>
          <a:noFill/>
        </p:spPr>
        <p:txBody>
          <a:bodyPr wrap="square" rtlCol="0">
            <a:spAutoFit/>
          </a:bodyPr>
          <a:lstStyle/>
          <a:p>
            <a:pPr marL="457200" algn="ctr">
              <a:lnSpc>
                <a:spcPct val="107000"/>
              </a:lnSpc>
            </a:pP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 </a:t>
            </a: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1 pozycja ze sprawozdania okresowego = jeden plik  </a:t>
            </a:r>
          </a:p>
          <a:p>
            <a:pPr marL="457200" algn="ctr">
              <a:lnSpc>
                <a:spcPct val="107000"/>
              </a:lnSpc>
            </a:pP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w formacie .zip zawierający:</a:t>
            </a: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457200" algn="ctr">
              <a:lnSpc>
                <a:spcPct val="107000"/>
              </a:lnSpc>
            </a:pPr>
            <a:r>
              <a:rPr lang="pl-PL" sz="14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 </a:t>
            </a:r>
            <a:endParaRPr lang="pl-PL" sz="1400" dirty="0">
              <a:effectLst/>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Skan dowodu księgowego wraz z opisem dowodu księgowego stanowiący załącznik nr 2 do Zaleceń Grantodawcy, </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dowód zapłaty,</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protokół odbioru (jeśli dotyczy),</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wyciąg z ewidencji ksiąg rachunkowych z pozycją zaksięgowanego zakupu/robót lub Zestawienie (Załącznik nr 3 do Zaleceń), </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dokumentacja PZP/lub protokół z rozeznania rynku,</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umowa z Wykonawcą (jeśli zawarto), </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w zakresie robót budowlanych -  projekt prac robót budowlanych zawierający wykaz dokonanej inwestycji i wydatków, protokół odbioru prac, protokół odbioru BHP/PPOŻ (jeżeli wymaga tego zakres robót), zgoda właściciela nieruchomości (jeżeli jest niezbędna),</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dokument OT (jeśli dotyczy),</a:t>
            </a:r>
          </a:p>
          <a:p>
            <a:pPr marL="342900" lvl="0" indent="-342900">
              <a:lnSpc>
                <a:spcPct val="107000"/>
              </a:lnSpc>
              <a:buFont typeface="Wingdings" panose="05000000000000000000" pitchFamily="2" charset="2"/>
              <a:buChar char=""/>
            </a:pPr>
            <a:r>
              <a:rPr lang="pl-PL" sz="1400" dirty="0">
                <a:effectLst/>
                <a:latin typeface="Open Sans" panose="020B0606030504020204" pitchFamily="34" charset="0"/>
                <a:ea typeface="Open Sans" panose="020B0606030504020204" pitchFamily="34" charset="0"/>
                <a:cs typeface="Open Sans" panose="020B0606030504020204" pitchFamily="34" charset="0"/>
              </a:rPr>
              <a:t>wykaz środków trwałych niskocennych (jeśli dotyczy).</a:t>
            </a:r>
          </a:p>
          <a:p>
            <a:pPr marL="457200" algn="ctr">
              <a:lnSpc>
                <a:spcPct val="107000"/>
              </a:lnSpc>
            </a:pP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gn="ctr">
              <a:lnSpc>
                <a:spcPct val="107000"/>
              </a:lnSpc>
            </a:pPr>
            <a:r>
              <a:rPr lang="pl-PL" sz="2000" b="1" dirty="0">
                <a:solidFill>
                  <a:srgbClr val="4472C4"/>
                </a:solidFill>
                <a:effectLst/>
                <a:latin typeface="Open Sans" panose="020B0606030504020204" pitchFamily="34" charset="0"/>
                <a:ea typeface="Open Sans" panose="020B0606030504020204" pitchFamily="34" charset="0"/>
                <a:cs typeface="Open Sans" panose="020B0606030504020204" pitchFamily="34" charset="0"/>
              </a:rPr>
              <a:t>NAZWA PLIKU ZIP</a:t>
            </a:r>
            <a:r>
              <a:rPr lang="pl-PL" sz="2000" b="1" dirty="0">
                <a:solidFill>
                  <a:srgbClr val="0070C0"/>
                </a:solidFill>
                <a:effectLst/>
                <a:latin typeface="Open Sans" panose="020B0606030504020204" pitchFamily="34" charset="0"/>
                <a:ea typeface="Open Sans" panose="020B0606030504020204" pitchFamily="34" charset="0"/>
                <a:cs typeface="Open Sans" panose="020B0606030504020204" pitchFamily="34" charset="0"/>
              </a:rPr>
              <a:t> </a:t>
            </a:r>
            <a:r>
              <a:rPr lang="pl-PL" sz="2000" b="1" dirty="0">
                <a:solidFill>
                  <a:srgbClr val="0070C0"/>
                </a:solidFill>
                <a:latin typeface="Open Sans" panose="020B0606030504020204" pitchFamily="34" charset="0"/>
                <a:ea typeface="Open Sans" panose="020B0606030504020204" pitchFamily="34" charset="0"/>
                <a:cs typeface="Open Sans" panose="020B0606030504020204" pitchFamily="34" charset="0"/>
              </a:rPr>
              <a:t>np</a:t>
            </a:r>
            <a:r>
              <a:rPr lang="pl-PL" sz="20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 </a:t>
            </a:r>
            <a:r>
              <a:rPr lang="pl-PL" sz="2000" b="1"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rPr>
              <a:t> </a:t>
            </a:r>
            <a:r>
              <a:rPr lang="pl-PL" sz="2000" b="1" dirty="0">
                <a:solidFill>
                  <a:srgbClr val="FF0000"/>
                </a:solidFill>
                <a:effectLst/>
                <a:latin typeface="Open Sans" panose="020B0606030504020204" pitchFamily="34" charset="0"/>
                <a:ea typeface="Open Sans" panose="020B0606030504020204" pitchFamily="34" charset="0"/>
                <a:cs typeface="Open Sans" panose="020B0606030504020204" pitchFamily="34" charset="0"/>
              </a:rPr>
              <a:t>poz.1_FV0001_2025</a:t>
            </a:r>
            <a:r>
              <a:rPr lang="pl-PL"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marL="457200" algn="ctr">
              <a:lnSpc>
                <a:spcPct val="107000"/>
              </a:lnSpc>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pPr>
            <a:r>
              <a:rPr lang="pl-PL"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SKAN DOKUMENTÓW POWINIEN BYĆ WYRAŹNY, PRZEJRZYSTY I PEŁNY! </a:t>
            </a:r>
          </a:p>
          <a:p>
            <a:pPr marL="457200" algn="ctr">
              <a:lnSpc>
                <a:spcPct val="107000"/>
              </a:lnSpc>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pPr>
            <a:r>
              <a:rPr lang="pl-PL" sz="1800" b="1" dirty="0">
                <a:effectLst/>
                <a:latin typeface="Calibri" panose="020F0502020204030204" pitchFamily="34" charset="0"/>
                <a:ea typeface="Calibri" panose="020F0502020204030204" pitchFamily="34" charset="0"/>
                <a:cs typeface="Times New Roman" panose="02020603050405020304" pitchFamily="18" charset="0"/>
              </a:rPr>
              <a:t> Poza plikiem ZIP należy dołączyć:</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wyciągi z rachunku bankowego dedykowanego Przedsięwzięciu za dany okres sprawozdawczy</a:t>
            </a:r>
          </a:p>
          <a:p>
            <a:pPr marL="342900" lvl="0" indent="-342900">
              <a:lnSpc>
                <a:spcPct val="107000"/>
              </a:lnSpc>
              <a:buFont typeface="Wingdings" panose="05000000000000000000" pitchFamily="2"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oświadczenie o braku obowiązku sporządzania dokumentu OT (jeśli dotyczy)</a:t>
            </a:r>
          </a:p>
          <a:p>
            <a:pPr marL="457200" algn="ct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660523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72207F-8D0F-4208-BBBD-AF52BE76DC4D}"/>
              </a:ext>
            </a:extLst>
          </p:cNvPr>
          <p:cNvSpPr>
            <a:spLocks noGrp="1"/>
          </p:cNvSpPr>
          <p:nvPr>
            <p:ph type="title"/>
          </p:nvPr>
        </p:nvSpPr>
        <p:spPr/>
        <p:txBody>
          <a:bodyPr/>
          <a:lstStyle/>
          <a:p>
            <a:r>
              <a:rPr lang="pl-PL" dirty="0"/>
              <a:t>Kiedy potrzebna jest zgoda OW NFZ (bez aneksu)</a:t>
            </a:r>
          </a:p>
        </p:txBody>
      </p:sp>
      <p:sp>
        <p:nvSpPr>
          <p:cNvPr id="3" name="Symbol zastępczy zawartości 2">
            <a:extLst>
              <a:ext uri="{FF2B5EF4-FFF2-40B4-BE49-F238E27FC236}">
                <a16:creationId xmlns:a16="http://schemas.microsoft.com/office/drawing/2014/main" id="{4191E0EB-19B9-494B-9AA8-56059D5BB8DF}"/>
              </a:ext>
            </a:extLst>
          </p:cNvPr>
          <p:cNvSpPr>
            <a:spLocks noGrp="1"/>
          </p:cNvSpPr>
          <p:nvPr>
            <p:ph idx="1"/>
          </p:nvPr>
        </p:nvSpPr>
        <p:spPr/>
        <p:txBody>
          <a:bodyPr>
            <a:normAutofit/>
          </a:bodyPr>
          <a:lstStyle/>
          <a:p>
            <a:endParaRPr lang="pl-PL" sz="2800" dirty="0">
              <a:latin typeface="Calibri" panose="020F0502020204030204" pitchFamily="34" charset="0"/>
              <a:ea typeface="Calibri" panose="020F0502020204030204" pitchFamily="34" charset="0"/>
            </a:endParaRPr>
          </a:p>
          <a:p>
            <a:pPr algn="l"/>
            <a:r>
              <a:rPr lang="pl-PL" sz="2800" b="0" i="0" u="none" strike="noStrike" baseline="0" dirty="0">
                <a:latin typeface="Calibri" panose="020F0502020204030204" pitchFamily="34" charset="0"/>
              </a:rPr>
              <a:t> Zmiany w HP</a:t>
            </a:r>
          </a:p>
          <a:p>
            <a:pPr algn="l"/>
            <a:endParaRPr lang="pl-PL" sz="2800" b="0" i="0" u="none" strike="noStrike" baseline="0" dirty="0">
              <a:latin typeface="Calibri" panose="020F0502020204030204" pitchFamily="34" charset="0"/>
            </a:endParaRPr>
          </a:p>
          <a:p>
            <a:pPr algn="l"/>
            <a:r>
              <a:rPr lang="pl-PL" sz="2800" b="0" i="0" u="none" strike="noStrike" baseline="0" dirty="0">
                <a:latin typeface="Calibri" panose="020F0502020204030204" pitchFamily="34" charset="0"/>
              </a:rPr>
              <a:t> Zmiany danych kontaktowych wymienionych w Umowie</a:t>
            </a:r>
          </a:p>
          <a:p>
            <a:pPr algn="l"/>
            <a:endParaRPr lang="pl-PL" sz="2800" b="0" i="0" u="none" strike="noStrike" baseline="0" dirty="0">
              <a:latin typeface="Calibri" panose="020F0502020204030204" pitchFamily="34" charset="0"/>
            </a:endParaRPr>
          </a:p>
          <a:p>
            <a:pPr algn="l"/>
            <a:r>
              <a:rPr lang="pl-PL" sz="2800" b="0" i="0" u="none" strike="noStrike" baseline="0" dirty="0">
                <a:latin typeface="Calibri" panose="020F0502020204030204" pitchFamily="34" charset="0"/>
              </a:rPr>
              <a:t> Zmiany osób upoważnionych do reprezentowania podmiotu</a:t>
            </a:r>
          </a:p>
          <a:p>
            <a:pPr algn="l"/>
            <a:endParaRPr lang="pl-PL" sz="2800" b="0" i="0" u="none" strike="noStrike" baseline="0" dirty="0">
              <a:latin typeface="Calibri" panose="020F0502020204030204" pitchFamily="34" charset="0"/>
            </a:endParaRPr>
          </a:p>
          <a:p>
            <a:pPr algn="l"/>
            <a:r>
              <a:rPr lang="pl-PL" sz="2800" b="0" i="0" u="none" strike="noStrike" baseline="0" dirty="0">
                <a:latin typeface="Calibri" panose="020F0502020204030204" pitchFamily="34" charset="0"/>
              </a:rPr>
              <a:t> Zmiany niewpływające na zakres rzeczowy grantu;</a:t>
            </a:r>
            <a:endParaRPr lang="pl-PL" sz="2800" dirty="0"/>
          </a:p>
        </p:txBody>
      </p:sp>
      <p:sp>
        <p:nvSpPr>
          <p:cNvPr id="4" name="Symbol zastępczy numeru slajdu 3">
            <a:extLst>
              <a:ext uri="{FF2B5EF4-FFF2-40B4-BE49-F238E27FC236}">
                <a16:creationId xmlns:a16="http://schemas.microsoft.com/office/drawing/2014/main" id="{07BE1D7F-FC32-4444-95F1-D8137180A02D}"/>
              </a:ext>
            </a:extLst>
          </p:cNvPr>
          <p:cNvSpPr>
            <a:spLocks noGrp="1"/>
          </p:cNvSpPr>
          <p:nvPr>
            <p:ph type="sldNum" sz="quarter" idx="10"/>
          </p:nvPr>
        </p:nvSpPr>
        <p:spPr/>
        <p:txBody>
          <a:bodyPr/>
          <a:lstStyle/>
          <a:p>
            <a:fld id="{EB4015AA-59F6-416B-87A6-8E3D940284E2}" type="slidenum">
              <a:rPr lang="pl-PL" smtClean="0"/>
              <a:pPr/>
              <a:t>3</a:t>
            </a:fld>
            <a:endParaRPr lang="pl-PL" dirty="0"/>
          </a:p>
        </p:txBody>
      </p:sp>
    </p:spTree>
    <p:extLst>
      <p:ext uri="{BB962C8B-B14F-4D97-AF65-F5344CB8AC3E}">
        <p14:creationId xmlns:p14="http://schemas.microsoft.com/office/powerpoint/2010/main" val="12779297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6D47D8-2AFB-444F-B5A4-F9AFF3CBFEB6}"/>
              </a:ext>
            </a:extLst>
          </p:cNvPr>
          <p:cNvSpPr>
            <a:spLocks noGrp="1"/>
          </p:cNvSpPr>
          <p:nvPr>
            <p:ph type="title"/>
          </p:nvPr>
        </p:nvSpPr>
        <p:spPr>
          <a:xfrm>
            <a:off x="737394" y="539776"/>
            <a:ext cx="8640381" cy="1080001"/>
          </a:xfrm>
        </p:spPr>
        <p:txBody>
          <a:bodyPr/>
          <a:lstStyle/>
          <a:p>
            <a:r>
              <a:rPr lang="pl-PL" dirty="0"/>
              <a:t>Dowód księgowy – oznakowanie</a:t>
            </a:r>
          </a:p>
        </p:txBody>
      </p:sp>
      <p:sp>
        <p:nvSpPr>
          <p:cNvPr id="3" name="Symbol zastępczy zawartości 2">
            <a:extLst>
              <a:ext uri="{FF2B5EF4-FFF2-40B4-BE49-F238E27FC236}">
                <a16:creationId xmlns:a16="http://schemas.microsoft.com/office/drawing/2014/main" id="{429531CD-1342-44A9-BED8-AE772D5863E2}"/>
              </a:ext>
            </a:extLst>
          </p:cNvPr>
          <p:cNvSpPr>
            <a:spLocks noGrp="1"/>
          </p:cNvSpPr>
          <p:nvPr>
            <p:ph idx="1"/>
          </p:nvPr>
        </p:nvSpPr>
        <p:spPr>
          <a:xfrm>
            <a:off x="449363" y="1115541"/>
            <a:ext cx="9505056" cy="6552728"/>
          </a:xfrm>
        </p:spPr>
        <p:txBody>
          <a:bodyPr>
            <a:noAutofit/>
          </a:bodyPr>
          <a:lstStyle/>
          <a:p>
            <a:pPr marL="0" indent="0" algn="just">
              <a:buNone/>
            </a:pPr>
            <a:r>
              <a:rPr lang="pl-PL" sz="1900" dirty="0"/>
              <a:t>Na oryginale dowodu księgowego (lub jego wydruku, jeżeli jest w formie elektronicznej) powinny być umieszczone następujące informacje:</a:t>
            </a:r>
          </a:p>
          <a:p>
            <a:pPr algn="just">
              <a:buFont typeface="Wingdings" panose="05000000000000000000" pitchFamily="2" charset="2"/>
              <a:buChar char="Ø"/>
            </a:pPr>
            <a:r>
              <a:rPr lang="pl-PL" sz="1900" dirty="0"/>
              <a:t>„Wydatek poniesiony w ramach Umowy nr ……. o powierzenie Grantu, zawartej w ramach projektu grantowego pn. „………………. nr …………………, realizowanego w ramach Programu Fundusze Europejskie na Infrastrukturę, Klimat, Środowisko 2021- 2027”.</a:t>
            </a:r>
          </a:p>
          <a:p>
            <a:pPr algn="just">
              <a:buFont typeface="Wingdings" panose="05000000000000000000" pitchFamily="2" charset="2"/>
              <a:buChar char="Ø"/>
            </a:pPr>
            <a:r>
              <a:rPr lang="pl-PL" sz="1900" dirty="0"/>
              <a:t>„Numer księgowy:…..” .</a:t>
            </a:r>
          </a:p>
          <a:p>
            <a:pPr algn="just">
              <a:buFont typeface="Wingdings" panose="05000000000000000000" pitchFamily="2" charset="2"/>
              <a:buChar char="Ø"/>
            </a:pPr>
            <a:r>
              <a:rPr lang="pl-PL" sz="1900" dirty="0"/>
              <a:t>Jeżeli opis merytoryczny ma formę załącznika, na oryginale faktury należy uwzględnić dopisek: „Dokument posiada załącznik – opis dowodu księgowego” </a:t>
            </a:r>
          </a:p>
          <a:p>
            <a:pPr algn="just">
              <a:buFont typeface="Wingdings" panose="05000000000000000000" pitchFamily="2" charset="2"/>
              <a:buChar char="Ø"/>
            </a:pPr>
            <a:r>
              <a:rPr lang="pl-PL" sz="1900" dirty="0"/>
              <a:t> W sytuacji, gdy kwota wydatku uznanego za kwalifikowalny jest niższa niż wartość dowodu księgowego należy wskazać dopisek: „Kwota wydatków kwalifikowalnych……. zł, w tym VAT….zł”.</a:t>
            </a:r>
          </a:p>
          <a:p>
            <a:pPr marL="0" indent="0" algn="just">
              <a:buNone/>
            </a:pPr>
            <a:r>
              <a:rPr lang="pl-PL" sz="1900" dirty="0"/>
              <a:t>Powyższe opisy mogą zostać umieszczone na pierwszej stronie faktury jeśli jest na to miejsce, lub na drugiej stronie i mogą być dokonane odręcznie lub nadrukowane.</a:t>
            </a:r>
          </a:p>
          <a:p>
            <a:pPr marL="0" indent="0" algn="just">
              <a:buNone/>
            </a:pPr>
            <a:r>
              <a:rPr lang="pl-PL" sz="1900" dirty="0">
                <a:solidFill>
                  <a:schemeClr val="tx2">
                    <a:lumMod val="60000"/>
                    <a:lumOff val="40000"/>
                  </a:schemeClr>
                </a:solidFill>
              </a:rPr>
              <a:t>Dowód księgowy powinien być zeskanowany po dokonaniu przez Grantobiorcę kontroli merytorycznej, formalnej i rachunkowej oraz po zatwierdzeniu i zaksięgowaniu dokumentu. </a:t>
            </a:r>
          </a:p>
          <a:p>
            <a:pPr>
              <a:buFont typeface="Wingdings" panose="05000000000000000000" pitchFamily="2" charset="2"/>
              <a:buChar char="Ø"/>
            </a:pPr>
            <a:endParaRPr lang="pl-PL" sz="2000" dirty="0"/>
          </a:p>
          <a:p>
            <a:pPr marL="0" indent="0">
              <a:buNone/>
            </a:pPr>
            <a:endParaRPr lang="pl-PL" sz="2000" dirty="0"/>
          </a:p>
        </p:txBody>
      </p:sp>
      <p:sp>
        <p:nvSpPr>
          <p:cNvPr id="4" name="Symbol zastępczy numeru slajdu 3">
            <a:extLst>
              <a:ext uri="{FF2B5EF4-FFF2-40B4-BE49-F238E27FC236}">
                <a16:creationId xmlns:a16="http://schemas.microsoft.com/office/drawing/2014/main" id="{1DE4C283-0C11-4B45-8B19-0E6BFA5FBC9D}"/>
              </a:ext>
            </a:extLst>
          </p:cNvPr>
          <p:cNvSpPr>
            <a:spLocks noGrp="1"/>
          </p:cNvSpPr>
          <p:nvPr>
            <p:ph type="sldNum" sz="quarter" idx="10"/>
          </p:nvPr>
        </p:nvSpPr>
        <p:spPr/>
        <p:txBody>
          <a:bodyPr/>
          <a:lstStyle/>
          <a:p>
            <a:fld id="{EB4015AA-59F6-416B-87A6-8E3D940284E2}" type="slidenum">
              <a:rPr lang="pl-PL" smtClean="0"/>
              <a:pPr/>
              <a:t>30</a:t>
            </a:fld>
            <a:endParaRPr lang="pl-PL" dirty="0"/>
          </a:p>
        </p:txBody>
      </p:sp>
    </p:spTree>
    <p:extLst>
      <p:ext uri="{BB962C8B-B14F-4D97-AF65-F5344CB8AC3E}">
        <p14:creationId xmlns:p14="http://schemas.microsoft.com/office/powerpoint/2010/main" val="2785059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E92F00-6679-49CC-B9C8-3AA07A98C3C6}"/>
              </a:ext>
            </a:extLst>
          </p:cNvPr>
          <p:cNvSpPr>
            <a:spLocks noGrp="1"/>
          </p:cNvSpPr>
          <p:nvPr>
            <p:ph type="title"/>
          </p:nvPr>
        </p:nvSpPr>
        <p:spPr>
          <a:xfrm>
            <a:off x="845201" y="431644"/>
            <a:ext cx="8640381" cy="1080001"/>
          </a:xfrm>
        </p:spPr>
        <p:txBody>
          <a:bodyPr/>
          <a:lstStyle/>
          <a:p>
            <a:r>
              <a:rPr lang="pl-PL" dirty="0"/>
              <a:t>Dowód księgowy – oznakowanie</a:t>
            </a:r>
          </a:p>
        </p:txBody>
      </p:sp>
      <p:pic>
        <p:nvPicPr>
          <p:cNvPr id="5" name="Symbol zastępczy zawartości 4">
            <a:extLst>
              <a:ext uri="{FF2B5EF4-FFF2-40B4-BE49-F238E27FC236}">
                <a16:creationId xmlns:a16="http://schemas.microsoft.com/office/drawing/2014/main" id="{3C06B671-25C7-49E0-AF70-D24470FFB981}"/>
              </a:ext>
            </a:extLst>
          </p:cNvPr>
          <p:cNvPicPr>
            <a:picLocks noGrp="1" noChangeAspect="1"/>
          </p:cNvPicPr>
          <p:nvPr>
            <p:ph idx="1"/>
          </p:nvPr>
        </p:nvPicPr>
        <p:blipFill>
          <a:blip r:embed="rId2"/>
          <a:stretch>
            <a:fillRect/>
          </a:stretch>
        </p:blipFill>
        <p:spPr>
          <a:xfrm>
            <a:off x="860448" y="2303693"/>
            <a:ext cx="8279734" cy="4716144"/>
          </a:xfrm>
          <a:prstGeom prst="rect">
            <a:avLst/>
          </a:prstGeom>
        </p:spPr>
      </p:pic>
      <p:sp>
        <p:nvSpPr>
          <p:cNvPr id="4" name="Symbol zastępczy numeru slajdu 3">
            <a:extLst>
              <a:ext uri="{FF2B5EF4-FFF2-40B4-BE49-F238E27FC236}">
                <a16:creationId xmlns:a16="http://schemas.microsoft.com/office/drawing/2014/main" id="{532542B2-66B6-4CA8-AB93-A4F79FE9D523}"/>
              </a:ext>
            </a:extLst>
          </p:cNvPr>
          <p:cNvSpPr>
            <a:spLocks noGrp="1"/>
          </p:cNvSpPr>
          <p:nvPr>
            <p:ph type="sldNum" sz="quarter" idx="10"/>
          </p:nvPr>
        </p:nvSpPr>
        <p:spPr/>
        <p:txBody>
          <a:bodyPr/>
          <a:lstStyle/>
          <a:p>
            <a:fld id="{EB4015AA-59F6-416B-87A6-8E3D940284E2}" type="slidenum">
              <a:rPr lang="pl-PL" smtClean="0"/>
              <a:pPr/>
              <a:t>31</a:t>
            </a:fld>
            <a:endParaRPr lang="pl-PL" dirty="0"/>
          </a:p>
        </p:txBody>
      </p:sp>
      <p:sp>
        <p:nvSpPr>
          <p:cNvPr id="9" name="pole tekstowe 8">
            <a:extLst>
              <a:ext uri="{FF2B5EF4-FFF2-40B4-BE49-F238E27FC236}">
                <a16:creationId xmlns:a16="http://schemas.microsoft.com/office/drawing/2014/main" id="{99F8B28C-3744-43D3-8E37-4EEB17D0862A}"/>
              </a:ext>
            </a:extLst>
          </p:cNvPr>
          <p:cNvSpPr txBox="1"/>
          <p:nvPr/>
        </p:nvSpPr>
        <p:spPr>
          <a:xfrm>
            <a:off x="663789" y="1351337"/>
            <a:ext cx="9001411" cy="646331"/>
          </a:xfrm>
          <a:prstGeom prst="rect">
            <a:avLst/>
          </a:prstGeom>
          <a:noFill/>
        </p:spPr>
        <p:txBody>
          <a:bodyPr wrap="square">
            <a:spAutoFit/>
          </a:bodyPr>
          <a:lstStyle/>
          <a:p>
            <a:pPr marL="285750" indent="-285750">
              <a:buFont typeface="Wingdings" panose="05000000000000000000" pitchFamily="2" charset="2"/>
              <a:buChar char="ü"/>
            </a:pPr>
            <a:r>
              <a:rPr lang="pl-PL" dirty="0">
                <a:latin typeface="Open Sans" panose="020B0606030504020204" pitchFamily="34" charset="0"/>
                <a:ea typeface="Open Sans" panose="020B0606030504020204" pitchFamily="34" charset="0"/>
                <a:cs typeface="Open Sans" panose="020B0606030504020204" pitchFamily="34" charset="0"/>
              </a:rPr>
              <a:t>Rekomendowanym jest aby nazwa towaru lub usługi na fakturze była spójna z nazwą z Harmonogramu Realizacji Przedsięwzięcia . </a:t>
            </a:r>
          </a:p>
        </p:txBody>
      </p:sp>
    </p:spTree>
    <p:extLst>
      <p:ext uri="{BB962C8B-B14F-4D97-AF65-F5344CB8AC3E}">
        <p14:creationId xmlns:p14="http://schemas.microsoft.com/office/powerpoint/2010/main" val="3730194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8719BD-1D84-4F73-AA5B-C26DF142FEE6}"/>
              </a:ext>
            </a:extLst>
          </p:cNvPr>
          <p:cNvSpPr>
            <a:spLocks noGrp="1"/>
          </p:cNvSpPr>
          <p:nvPr>
            <p:ph type="title"/>
          </p:nvPr>
        </p:nvSpPr>
        <p:spPr>
          <a:xfrm>
            <a:off x="881699" y="370355"/>
            <a:ext cx="8640381" cy="1080001"/>
          </a:xfrm>
        </p:spPr>
        <p:txBody>
          <a:bodyPr/>
          <a:lstStyle/>
          <a:p>
            <a:r>
              <a:rPr lang="pl-PL" dirty="0"/>
              <a:t>Dowód księgowy – oznakowanie</a:t>
            </a:r>
          </a:p>
        </p:txBody>
      </p:sp>
      <p:pic>
        <p:nvPicPr>
          <p:cNvPr id="5" name="Symbol zastępczy zawartości 4">
            <a:extLst>
              <a:ext uri="{FF2B5EF4-FFF2-40B4-BE49-F238E27FC236}">
                <a16:creationId xmlns:a16="http://schemas.microsoft.com/office/drawing/2014/main" id="{D178CCF6-7799-4805-9992-290B66D17A72}"/>
              </a:ext>
            </a:extLst>
          </p:cNvPr>
          <p:cNvPicPr>
            <a:picLocks noGrp="1" noChangeAspect="1"/>
          </p:cNvPicPr>
          <p:nvPr>
            <p:ph idx="1"/>
          </p:nvPr>
        </p:nvPicPr>
        <p:blipFill>
          <a:blip r:embed="rId2"/>
          <a:stretch>
            <a:fillRect/>
          </a:stretch>
        </p:blipFill>
        <p:spPr>
          <a:xfrm>
            <a:off x="1241449" y="1619597"/>
            <a:ext cx="7920880" cy="4896544"/>
          </a:xfrm>
          <a:prstGeom prst="rect">
            <a:avLst/>
          </a:prstGeom>
        </p:spPr>
      </p:pic>
      <p:sp>
        <p:nvSpPr>
          <p:cNvPr id="4" name="Symbol zastępczy numeru slajdu 3">
            <a:extLst>
              <a:ext uri="{FF2B5EF4-FFF2-40B4-BE49-F238E27FC236}">
                <a16:creationId xmlns:a16="http://schemas.microsoft.com/office/drawing/2014/main" id="{595EC069-4B92-4290-B683-8708503C1660}"/>
              </a:ext>
            </a:extLst>
          </p:cNvPr>
          <p:cNvSpPr>
            <a:spLocks noGrp="1"/>
          </p:cNvSpPr>
          <p:nvPr>
            <p:ph type="sldNum" sz="quarter" idx="10"/>
          </p:nvPr>
        </p:nvSpPr>
        <p:spPr/>
        <p:txBody>
          <a:bodyPr/>
          <a:lstStyle/>
          <a:p>
            <a:fld id="{EB4015AA-59F6-416B-87A6-8E3D940284E2}" type="slidenum">
              <a:rPr lang="pl-PL" smtClean="0"/>
              <a:pPr/>
              <a:t>32</a:t>
            </a:fld>
            <a:endParaRPr lang="pl-PL" dirty="0"/>
          </a:p>
        </p:txBody>
      </p:sp>
    </p:spTree>
    <p:extLst>
      <p:ext uri="{BB962C8B-B14F-4D97-AF65-F5344CB8AC3E}">
        <p14:creationId xmlns:p14="http://schemas.microsoft.com/office/powerpoint/2010/main" val="9102362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ECE391-0048-4B54-AED0-ECCAA824CBE2}"/>
              </a:ext>
            </a:extLst>
          </p:cNvPr>
          <p:cNvSpPr>
            <a:spLocks noGrp="1"/>
          </p:cNvSpPr>
          <p:nvPr>
            <p:ph type="title"/>
          </p:nvPr>
        </p:nvSpPr>
        <p:spPr/>
        <p:txBody>
          <a:bodyPr/>
          <a:lstStyle/>
          <a:p>
            <a:r>
              <a:rPr lang="pl-PL" dirty="0"/>
              <a:t>Opis dowodu księgowego </a:t>
            </a:r>
          </a:p>
        </p:txBody>
      </p:sp>
      <p:sp>
        <p:nvSpPr>
          <p:cNvPr id="3" name="Symbol zastępczy zawartości 2">
            <a:extLst>
              <a:ext uri="{FF2B5EF4-FFF2-40B4-BE49-F238E27FC236}">
                <a16:creationId xmlns:a16="http://schemas.microsoft.com/office/drawing/2014/main" id="{822F4DEE-95CF-44AC-BA23-BC55ED9CB7A3}"/>
              </a:ext>
            </a:extLst>
          </p:cNvPr>
          <p:cNvSpPr>
            <a:spLocks noGrp="1"/>
          </p:cNvSpPr>
          <p:nvPr>
            <p:ph idx="1"/>
          </p:nvPr>
        </p:nvSpPr>
        <p:spPr>
          <a:xfrm>
            <a:off x="1025906" y="1979837"/>
            <a:ext cx="8928511" cy="4680002"/>
          </a:xfrm>
        </p:spPr>
        <p:txBody>
          <a:bodyPr>
            <a:normAutofit/>
          </a:bodyPr>
          <a:lstStyle/>
          <a:p>
            <a:pPr marL="342900" lvl="0" indent="-342900" algn="just">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Do każdej faktury musi zostać sporządzony opis dowodu księgowego zał. nr 2 do Zaleceń Grantodawcy.</a:t>
            </a:r>
          </a:p>
          <a:p>
            <a:pPr marL="342900" lvl="0" indent="-342900" algn="just">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Należy pamiętać o uwzględnieniu na oryginale faktury dopisku: „Dokument posiada załącznik – opis dowodu księgowego”.</a:t>
            </a:r>
          </a:p>
          <a:p>
            <a:pPr marL="342900" lvl="0" indent="-342900" algn="just">
              <a:lnSpc>
                <a:spcPct val="107000"/>
              </a:lnSpc>
              <a:buFont typeface="Wingdings" panose="05000000000000000000" pitchFamily="2" charset="2"/>
              <a:buChar char=""/>
            </a:pPr>
            <a:r>
              <a:rPr lang="pl-PL" sz="2000" dirty="0">
                <a:effectLst/>
                <a:latin typeface="Open Sans" panose="020B0606030504020204" pitchFamily="34" charset="0"/>
                <a:ea typeface="Open Sans" panose="020B0606030504020204" pitchFamily="34" charset="0"/>
                <a:cs typeface="Open Sans" panose="020B0606030504020204" pitchFamily="34" charset="0"/>
              </a:rPr>
              <a:t>Na opisie dowodu księgowego nie należy zostawiać pustych pól.</a:t>
            </a:r>
          </a:p>
          <a:p>
            <a:pPr marL="342900" lvl="0" indent="-342900" algn="just">
              <a:lnSpc>
                <a:spcPct val="107000"/>
              </a:lnSpc>
              <a:buFont typeface="Wingdings" panose="05000000000000000000" pitchFamily="2" charset="2"/>
              <a:buChar char=""/>
            </a:pPr>
            <a:r>
              <a:rPr lang="pl-PL" sz="2000" dirty="0">
                <a:latin typeface="Open Sans" panose="020B0606030504020204" pitchFamily="34" charset="0"/>
                <a:ea typeface="Open Sans" panose="020B0606030504020204" pitchFamily="34" charset="0"/>
                <a:cs typeface="Open Sans" panose="020B0606030504020204" pitchFamily="34" charset="0"/>
              </a:rPr>
              <a:t>Opis dowodu księgowego należy podpisać elektronicznie podpisem kwalifikowanym lub odręcznie w przypadku wersji papierowej.</a:t>
            </a: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pl-PL" sz="2000" i="1" dirty="0">
                <a:solidFill>
                  <a:srgbClr val="00B050"/>
                </a:solidFill>
                <a:latin typeface="Open Sans" panose="020B0606030504020204" pitchFamily="34" charset="0"/>
                <a:ea typeface="Open Sans" panose="020B0606030504020204" pitchFamily="34" charset="0"/>
                <a:cs typeface="Open Sans" panose="020B0606030504020204" pitchFamily="34" charset="0"/>
              </a:rPr>
              <a:t>Prezentacja załącznika nr 2 do zaleceń Grantodawcy – Wzór opisu dowodu księgowego</a:t>
            </a:r>
            <a:endParaRPr lang="pl-PL"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066EEF7F-74EB-46A2-8361-92879B1E98A5}"/>
              </a:ext>
            </a:extLst>
          </p:cNvPr>
          <p:cNvSpPr>
            <a:spLocks noGrp="1"/>
          </p:cNvSpPr>
          <p:nvPr>
            <p:ph type="sldNum" sz="quarter" idx="10"/>
          </p:nvPr>
        </p:nvSpPr>
        <p:spPr/>
        <p:txBody>
          <a:bodyPr/>
          <a:lstStyle/>
          <a:p>
            <a:fld id="{EB4015AA-59F6-416B-87A6-8E3D940284E2}" type="slidenum">
              <a:rPr lang="pl-PL" smtClean="0"/>
              <a:pPr/>
              <a:t>33</a:t>
            </a:fld>
            <a:endParaRPr lang="pl-PL" dirty="0"/>
          </a:p>
        </p:txBody>
      </p:sp>
    </p:spTree>
    <p:extLst>
      <p:ext uri="{BB962C8B-B14F-4D97-AF65-F5344CB8AC3E}">
        <p14:creationId xmlns:p14="http://schemas.microsoft.com/office/powerpoint/2010/main" val="2727200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16BE73-6275-4448-A43E-ED7712525253}"/>
              </a:ext>
            </a:extLst>
          </p:cNvPr>
          <p:cNvSpPr>
            <a:spLocks noGrp="1"/>
          </p:cNvSpPr>
          <p:nvPr>
            <p:ph type="title"/>
          </p:nvPr>
        </p:nvSpPr>
        <p:spPr/>
        <p:txBody>
          <a:bodyPr/>
          <a:lstStyle/>
          <a:p>
            <a:r>
              <a:rPr lang="pl-PL" dirty="0"/>
              <a:t>Opis dowodu księgowego </a:t>
            </a:r>
          </a:p>
        </p:txBody>
      </p:sp>
      <p:sp>
        <p:nvSpPr>
          <p:cNvPr id="3" name="Symbol zastępczy zawartości 2">
            <a:extLst>
              <a:ext uri="{FF2B5EF4-FFF2-40B4-BE49-F238E27FC236}">
                <a16:creationId xmlns:a16="http://schemas.microsoft.com/office/drawing/2014/main" id="{0480FC04-8F93-47EB-ACB3-17B337FB99D4}"/>
              </a:ext>
            </a:extLst>
          </p:cNvPr>
          <p:cNvSpPr>
            <a:spLocks noGrp="1"/>
          </p:cNvSpPr>
          <p:nvPr>
            <p:ph idx="1"/>
          </p:nvPr>
        </p:nvSpPr>
        <p:spPr>
          <a:xfrm>
            <a:off x="1025906" y="1619597"/>
            <a:ext cx="8784495" cy="5040242"/>
          </a:xfrm>
        </p:spPr>
        <p:txBody>
          <a:bodyPr/>
          <a:lstStyle/>
          <a:p>
            <a:pPr>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Należy pamiętać, że oryginały dokumentów zawierających logotypy unijne w wersji kolorowej – drukujemy zawsze na kolorowej drukarce (jeśli opis będzie drukowany, może być również podpisany elektronicznie). </a:t>
            </a:r>
          </a:p>
          <a:p>
            <a:pPr>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Jeśli nie mają Państwo kolorowej drukarki to logotypy można zamienić na wersję achromatyczną, można je pobrać ze strony Projektu</a:t>
            </a:r>
          </a:p>
          <a:p>
            <a:pPr marL="0" indent="0">
              <a:buNone/>
            </a:pPr>
            <a:r>
              <a:rPr lang="pl-PL" sz="2000" dirty="0">
                <a:latin typeface="Open Sans" panose="020B0606030504020204" pitchFamily="34" charset="0"/>
                <a:ea typeface="Open Sans" panose="020B0606030504020204" pitchFamily="34" charset="0"/>
                <a:cs typeface="Open Sans" panose="020B0606030504020204" pitchFamily="34" charset="0"/>
              </a:rPr>
              <a:t>(https://feniks.nfz.gov.pl/index.php/obowiazki-informacyjno-promocyjne-grantobiorcy/)</a:t>
            </a:r>
          </a:p>
          <a:p>
            <a:pPr marL="0" indent="0">
              <a:buNone/>
            </a:pPr>
            <a:endParaRPr lang="pl-PL" dirty="0"/>
          </a:p>
        </p:txBody>
      </p:sp>
      <p:sp>
        <p:nvSpPr>
          <p:cNvPr id="4" name="Symbol zastępczy numeru slajdu 3">
            <a:extLst>
              <a:ext uri="{FF2B5EF4-FFF2-40B4-BE49-F238E27FC236}">
                <a16:creationId xmlns:a16="http://schemas.microsoft.com/office/drawing/2014/main" id="{EF264737-8812-48D3-A48D-9500A3F83595}"/>
              </a:ext>
            </a:extLst>
          </p:cNvPr>
          <p:cNvSpPr>
            <a:spLocks noGrp="1"/>
          </p:cNvSpPr>
          <p:nvPr>
            <p:ph type="sldNum" sz="quarter" idx="10"/>
          </p:nvPr>
        </p:nvSpPr>
        <p:spPr/>
        <p:txBody>
          <a:bodyPr/>
          <a:lstStyle/>
          <a:p>
            <a:fld id="{EB4015AA-59F6-416B-87A6-8E3D940284E2}" type="slidenum">
              <a:rPr lang="pl-PL" smtClean="0"/>
              <a:pPr/>
              <a:t>34</a:t>
            </a:fld>
            <a:endParaRPr lang="pl-PL" dirty="0"/>
          </a:p>
        </p:txBody>
      </p:sp>
      <p:pic>
        <p:nvPicPr>
          <p:cNvPr id="7" name="Obraz 6">
            <a:extLst>
              <a:ext uri="{FF2B5EF4-FFF2-40B4-BE49-F238E27FC236}">
                <a16:creationId xmlns:a16="http://schemas.microsoft.com/office/drawing/2014/main" id="{EC8520CA-B29D-4F95-BBDF-2CAA5D54C881}"/>
              </a:ext>
            </a:extLst>
          </p:cNvPr>
          <p:cNvPicPr>
            <a:picLocks noChangeAspect="1"/>
          </p:cNvPicPr>
          <p:nvPr/>
        </p:nvPicPr>
        <p:blipFill>
          <a:blip r:embed="rId2"/>
          <a:stretch>
            <a:fillRect/>
          </a:stretch>
        </p:blipFill>
        <p:spPr>
          <a:xfrm>
            <a:off x="1025525" y="4590879"/>
            <a:ext cx="7848872" cy="2664296"/>
          </a:xfrm>
          <a:prstGeom prst="rect">
            <a:avLst/>
          </a:prstGeom>
        </p:spPr>
      </p:pic>
    </p:spTree>
    <p:extLst>
      <p:ext uri="{BB962C8B-B14F-4D97-AF65-F5344CB8AC3E}">
        <p14:creationId xmlns:p14="http://schemas.microsoft.com/office/powerpoint/2010/main" val="3071197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E48F8C-CBA7-4568-A545-070C4C1688EB}"/>
              </a:ext>
            </a:extLst>
          </p:cNvPr>
          <p:cNvSpPr>
            <a:spLocks noGrp="1"/>
          </p:cNvSpPr>
          <p:nvPr>
            <p:ph type="title"/>
          </p:nvPr>
        </p:nvSpPr>
        <p:spPr>
          <a:xfrm>
            <a:off x="781844" y="395580"/>
            <a:ext cx="8640381" cy="575945"/>
          </a:xfrm>
        </p:spPr>
        <p:txBody>
          <a:bodyPr/>
          <a:lstStyle/>
          <a:p>
            <a:r>
              <a:rPr lang="pl-PL" dirty="0"/>
              <a:t>Potwierdzenie zapłaty</a:t>
            </a:r>
          </a:p>
        </p:txBody>
      </p:sp>
      <p:sp>
        <p:nvSpPr>
          <p:cNvPr id="4" name="Symbol zastępczy numeru slajdu 3">
            <a:extLst>
              <a:ext uri="{FF2B5EF4-FFF2-40B4-BE49-F238E27FC236}">
                <a16:creationId xmlns:a16="http://schemas.microsoft.com/office/drawing/2014/main" id="{80F2608B-BC79-477E-ACE1-7D458B6AD52F}"/>
              </a:ext>
            </a:extLst>
          </p:cNvPr>
          <p:cNvSpPr>
            <a:spLocks noGrp="1"/>
          </p:cNvSpPr>
          <p:nvPr>
            <p:ph type="sldNum" sz="quarter" idx="10"/>
          </p:nvPr>
        </p:nvSpPr>
        <p:spPr/>
        <p:txBody>
          <a:bodyPr/>
          <a:lstStyle/>
          <a:p>
            <a:fld id="{EB4015AA-59F6-416B-87A6-8E3D940284E2}" type="slidenum">
              <a:rPr lang="pl-PL" smtClean="0"/>
              <a:pPr/>
              <a:t>35</a:t>
            </a:fld>
            <a:endParaRPr lang="pl-PL" dirty="0"/>
          </a:p>
        </p:txBody>
      </p:sp>
      <p:sp>
        <p:nvSpPr>
          <p:cNvPr id="8" name="Symbol zastępczy zawartości 7">
            <a:extLst>
              <a:ext uri="{FF2B5EF4-FFF2-40B4-BE49-F238E27FC236}">
                <a16:creationId xmlns:a16="http://schemas.microsoft.com/office/drawing/2014/main" id="{BFCD3222-EE37-4836-AC58-B7D1BBCD3BDF}"/>
              </a:ext>
            </a:extLst>
          </p:cNvPr>
          <p:cNvSpPr>
            <a:spLocks noGrp="1"/>
          </p:cNvSpPr>
          <p:nvPr>
            <p:ph idx="1"/>
          </p:nvPr>
        </p:nvSpPr>
        <p:spPr>
          <a:xfrm>
            <a:off x="809402" y="1187549"/>
            <a:ext cx="9217024" cy="6192688"/>
          </a:xfrm>
        </p:spPr>
        <p:txBody>
          <a:bodyPr>
            <a:noAutofit/>
          </a:bodyPr>
          <a:lstStyle/>
          <a:p>
            <a:pPr algn="just">
              <a:buFont typeface="Wingdings" panose="05000000000000000000" pitchFamily="2" charset="2"/>
              <a:buChar char="Ø"/>
            </a:pPr>
            <a:r>
              <a:rPr lang="pl-PL" sz="2000" dirty="0"/>
              <a:t>Dowód zapłaty za wydatki Przedsięwzięcia stanowi potwierdzenie dokonania/zrealizowania przelewu.</a:t>
            </a:r>
          </a:p>
          <a:p>
            <a:pPr algn="just">
              <a:buFont typeface="Wingdings" panose="05000000000000000000" pitchFamily="2" charset="2"/>
              <a:buChar char="Ø"/>
            </a:pPr>
            <a:r>
              <a:rPr lang="pl-PL" sz="2000" dirty="0"/>
              <a:t>W tytule przelewu dotyczącego zapłaty za fakturę, obowiązkowo należy  podać numer dokumentu księgowego (tj. faktury, rachunku). W przypadku przelewu dotyczącego kliku dowodów księgowych, należy dodatkowo sporządzić adnotację na dowodzie zapłaty wskazującą kwoty odnoszące się do poszczególnych dowodów księgowych.</a:t>
            </a:r>
          </a:p>
          <a:p>
            <a:pPr marL="0" indent="0" algn="ctr">
              <a:buNone/>
            </a:pPr>
            <a:r>
              <a:rPr lang="pl-PL" sz="2000" dirty="0">
                <a:solidFill>
                  <a:schemeClr val="tx2">
                    <a:lumMod val="60000"/>
                    <a:lumOff val="40000"/>
                  </a:schemeClr>
                </a:solidFill>
              </a:rPr>
              <a:t>Przykładowo:</a:t>
            </a:r>
          </a:p>
          <a:p>
            <a:pPr marL="0" indent="0" algn="ctr">
              <a:buNone/>
            </a:pPr>
            <a:r>
              <a:rPr lang="pl-PL" sz="2000" i="1" dirty="0">
                <a:solidFill>
                  <a:schemeClr val="tx2">
                    <a:lumMod val="60000"/>
                    <a:lumOff val="40000"/>
                  </a:schemeClr>
                </a:solidFill>
              </a:rPr>
              <a:t>Dotyczy: faktury nr 0000/2024  – kwota 3 000 zł,</a:t>
            </a:r>
          </a:p>
          <a:p>
            <a:pPr marL="0" indent="0" algn="ctr">
              <a:buNone/>
            </a:pPr>
            <a:r>
              <a:rPr lang="pl-PL" sz="2000" i="1" dirty="0">
                <a:solidFill>
                  <a:schemeClr val="tx2">
                    <a:lumMod val="60000"/>
                    <a:lumOff val="40000"/>
                  </a:schemeClr>
                </a:solidFill>
              </a:rPr>
              <a:t> faktury nr 0001/2024 – kwota 4 500 zł</a:t>
            </a:r>
          </a:p>
          <a:p>
            <a:pPr marL="0" indent="0" algn="just">
              <a:buNone/>
            </a:pPr>
            <a:r>
              <a:rPr lang="pl-PL" sz="2000" b="1" dirty="0"/>
              <a:t>W przypadku płatności proforma, dowód zapłaty należy uzupełnić odręcznie o numer właściwej faktury rozliczeniowej. </a:t>
            </a:r>
          </a:p>
          <a:p>
            <a:pPr marL="0" indent="0" algn="ctr">
              <a:buNone/>
            </a:pPr>
            <a:r>
              <a:rPr lang="pl-PL" sz="2000" i="1" dirty="0">
                <a:solidFill>
                  <a:schemeClr val="tx2">
                    <a:lumMod val="60000"/>
                    <a:lumOff val="40000"/>
                  </a:schemeClr>
                </a:solidFill>
              </a:rPr>
              <a:t>Przykładowo:</a:t>
            </a:r>
          </a:p>
          <a:p>
            <a:pPr marL="0" indent="0" algn="ctr">
              <a:buNone/>
            </a:pPr>
            <a:r>
              <a:rPr lang="pl-PL" sz="2000" i="1" dirty="0">
                <a:solidFill>
                  <a:schemeClr val="tx2">
                    <a:lumMod val="60000"/>
                    <a:lumOff val="40000"/>
                  </a:schemeClr>
                </a:solidFill>
              </a:rPr>
              <a:t>Dotyczy faktury nr 0001/2024 (faktura ostateczna rozliczana w sprawozdaniu okresowym)</a:t>
            </a:r>
          </a:p>
          <a:p>
            <a:pPr marL="0" indent="0" algn="just">
              <a:buNone/>
            </a:pPr>
            <a:endParaRPr lang="pl-PL" sz="2000" b="1" dirty="0"/>
          </a:p>
          <a:p>
            <a:pPr marL="0" indent="0" algn="just">
              <a:buNone/>
            </a:pPr>
            <a:endParaRPr lang="pl-PL" sz="2000" b="1" dirty="0"/>
          </a:p>
          <a:p>
            <a:pPr marL="0" indent="0">
              <a:buNone/>
            </a:pPr>
            <a:endParaRPr lang="pl-PL" sz="2000" dirty="0"/>
          </a:p>
        </p:txBody>
      </p:sp>
    </p:spTree>
    <p:extLst>
      <p:ext uri="{BB962C8B-B14F-4D97-AF65-F5344CB8AC3E}">
        <p14:creationId xmlns:p14="http://schemas.microsoft.com/office/powerpoint/2010/main" val="39215490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D17717-5751-F730-50BD-CBB39F57635A}"/>
              </a:ext>
            </a:extLst>
          </p:cNvPr>
          <p:cNvSpPr>
            <a:spLocks noGrp="1"/>
          </p:cNvSpPr>
          <p:nvPr>
            <p:ph type="title"/>
          </p:nvPr>
        </p:nvSpPr>
        <p:spPr/>
        <p:txBody>
          <a:bodyPr>
            <a:normAutofit fontScale="90000"/>
          </a:bodyPr>
          <a:lstStyle/>
          <a:p>
            <a:r>
              <a:rPr lang="pl-PL" dirty="0"/>
              <a:t>Wsparcie podstawowej opieki zdrowotnej (POZ)</a:t>
            </a:r>
          </a:p>
        </p:txBody>
      </p:sp>
      <p:pic>
        <p:nvPicPr>
          <p:cNvPr id="11" name="Symbol zastępczy obrazu 10">
            <a:extLst>
              <a:ext uri="{FF2B5EF4-FFF2-40B4-BE49-F238E27FC236}">
                <a16:creationId xmlns:a16="http://schemas.microsoft.com/office/drawing/2014/main" id="{97809A75-83C9-4DC1-AA7D-D3DA52D1318F}"/>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8587" b="18587"/>
          <a:stretch>
            <a:fillRect/>
          </a:stretch>
        </p:blipFill>
        <p:spPr>
          <a:xfrm>
            <a:off x="1025524" y="0"/>
            <a:ext cx="8640763" cy="5221288"/>
          </a:xfrm>
        </p:spPr>
      </p:pic>
      <p:sp>
        <p:nvSpPr>
          <p:cNvPr id="8" name="pole tekstowe 7">
            <a:extLst>
              <a:ext uri="{FF2B5EF4-FFF2-40B4-BE49-F238E27FC236}">
                <a16:creationId xmlns:a16="http://schemas.microsoft.com/office/drawing/2014/main" id="{88CA8CFC-8CBA-42BE-ACFA-8A81630222C1}"/>
              </a:ext>
            </a:extLst>
          </p:cNvPr>
          <p:cNvSpPr txBox="1"/>
          <p:nvPr/>
        </p:nvSpPr>
        <p:spPr>
          <a:xfrm>
            <a:off x="2673350" y="3307834"/>
            <a:ext cx="5346700" cy="646331"/>
          </a:xfrm>
          <a:prstGeom prst="rect">
            <a:avLst/>
          </a:prstGeom>
          <a:noFill/>
        </p:spPr>
        <p:txBody>
          <a:bodyPr wrap="square">
            <a:spAutoFit/>
          </a:bodyPr>
          <a:lstStyle/>
          <a:p>
            <a:endParaRPr lang="pl-PL" dirty="0"/>
          </a:p>
          <a:p>
            <a:endParaRPr lang="pl-PL" dirty="0"/>
          </a:p>
        </p:txBody>
      </p:sp>
    </p:spTree>
    <p:extLst>
      <p:ext uri="{BB962C8B-B14F-4D97-AF65-F5344CB8AC3E}">
        <p14:creationId xmlns:p14="http://schemas.microsoft.com/office/powerpoint/2010/main" val="3325994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72207F-8D0F-4208-BBBD-AF52BE76DC4D}"/>
              </a:ext>
            </a:extLst>
          </p:cNvPr>
          <p:cNvSpPr>
            <a:spLocks noGrp="1"/>
          </p:cNvSpPr>
          <p:nvPr>
            <p:ph type="title"/>
          </p:nvPr>
        </p:nvSpPr>
        <p:spPr/>
        <p:txBody>
          <a:bodyPr/>
          <a:lstStyle/>
          <a:p>
            <a:r>
              <a:rPr lang="pl-PL" dirty="0"/>
              <a:t>Na co zgoda nie jest wymagana</a:t>
            </a:r>
          </a:p>
        </p:txBody>
      </p:sp>
      <p:sp>
        <p:nvSpPr>
          <p:cNvPr id="3" name="Symbol zastępczy zawartości 2">
            <a:extLst>
              <a:ext uri="{FF2B5EF4-FFF2-40B4-BE49-F238E27FC236}">
                <a16:creationId xmlns:a16="http://schemas.microsoft.com/office/drawing/2014/main" id="{4191E0EB-19B9-494B-9AA8-56059D5BB8DF}"/>
              </a:ext>
            </a:extLst>
          </p:cNvPr>
          <p:cNvSpPr>
            <a:spLocks noGrp="1"/>
          </p:cNvSpPr>
          <p:nvPr>
            <p:ph idx="1"/>
          </p:nvPr>
        </p:nvSpPr>
        <p:spPr/>
        <p:txBody>
          <a:bodyPr/>
          <a:lstStyle/>
          <a:p>
            <a:endParaRPr lang="pl-PL" dirty="0">
              <a:latin typeface="Calibri" panose="020F0502020204030204" pitchFamily="34" charset="0"/>
              <a:ea typeface="Calibri" panose="020F0502020204030204" pitchFamily="34" charset="0"/>
            </a:endParaRPr>
          </a:p>
          <a:p>
            <a:pPr algn="l">
              <a:lnSpc>
                <a:spcPct val="150000"/>
              </a:lnSpc>
            </a:pPr>
            <a:r>
              <a:rPr lang="pl-PL" sz="2400" b="0" i="0" u="none" strike="noStrike" baseline="0" dirty="0">
                <a:latin typeface="Calibri" panose="020F0502020204030204" pitchFamily="34" charset="0"/>
              </a:rPr>
              <a:t>Grantobiorca może dokonywać zmian w Przedsięwzięciu bez zgody Grantodawcy w przypadku konieczności przesunięcia wydatków pomiędzy poszczególnymi kwartałami pod warunkiem, że zmiany te nie spowodują wzrostu kosztów kwalifikowalnych.</a:t>
            </a:r>
            <a:endParaRPr lang="pl-PL" sz="2400" dirty="0"/>
          </a:p>
        </p:txBody>
      </p:sp>
      <p:sp>
        <p:nvSpPr>
          <p:cNvPr id="4" name="Symbol zastępczy numeru slajdu 3">
            <a:extLst>
              <a:ext uri="{FF2B5EF4-FFF2-40B4-BE49-F238E27FC236}">
                <a16:creationId xmlns:a16="http://schemas.microsoft.com/office/drawing/2014/main" id="{07BE1D7F-FC32-4444-95F1-D8137180A02D}"/>
              </a:ext>
            </a:extLst>
          </p:cNvPr>
          <p:cNvSpPr>
            <a:spLocks noGrp="1"/>
          </p:cNvSpPr>
          <p:nvPr>
            <p:ph type="sldNum" sz="quarter" idx="10"/>
          </p:nvPr>
        </p:nvSpPr>
        <p:spPr/>
        <p:txBody>
          <a:bodyPr/>
          <a:lstStyle/>
          <a:p>
            <a:fld id="{EB4015AA-59F6-416B-87A6-8E3D940284E2}" type="slidenum">
              <a:rPr lang="pl-PL" smtClean="0"/>
              <a:pPr/>
              <a:t>4</a:t>
            </a:fld>
            <a:endParaRPr lang="pl-PL" dirty="0"/>
          </a:p>
        </p:txBody>
      </p:sp>
    </p:spTree>
    <p:extLst>
      <p:ext uri="{BB962C8B-B14F-4D97-AF65-F5344CB8AC3E}">
        <p14:creationId xmlns:p14="http://schemas.microsoft.com/office/powerpoint/2010/main" val="2146967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737394" y="426904"/>
            <a:ext cx="8640381" cy="1080001"/>
          </a:xfrm>
        </p:spPr>
        <p:txBody>
          <a:bodyPr/>
          <a:lstStyle/>
          <a:p>
            <a:r>
              <a:rPr lang="pl-PL" dirty="0"/>
              <a:t>Zasady wypłacania grantu</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521370" y="962643"/>
            <a:ext cx="9864158" cy="6057554"/>
          </a:xfrm>
        </p:spPr>
        <p:txBody>
          <a:bodyPr>
            <a:noAutofit/>
          </a:bodyPr>
          <a:lstStyle/>
          <a:p>
            <a:pPr marL="0" indent="0" algn="just">
              <a:buNone/>
            </a:pPr>
            <a:endParaRPr lang="pl-PL" sz="2000" dirty="0">
              <a:latin typeface="Calibri-Bold"/>
            </a:endParaRPr>
          </a:p>
          <a:p>
            <a:pPr marL="0" indent="0" algn="just">
              <a:buNone/>
            </a:pPr>
            <a:r>
              <a:rPr lang="pl-PL" sz="2000" dirty="0">
                <a:latin typeface="Open Sans" panose="020B0606030504020204" pitchFamily="34" charset="0"/>
                <a:ea typeface="Open Sans" panose="020B0606030504020204" pitchFamily="34" charset="0"/>
                <a:cs typeface="Open Sans" panose="020B0606030504020204" pitchFamily="34" charset="0"/>
              </a:rPr>
              <a:t>W u</a:t>
            </a: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mowie o powierzenie grantu w ramach Projektu grantowego nr FENX.06.01-IP.03-0001/23 w § 9. Forma i warunki przekazania Grantu zawarto ,iż: </a:t>
            </a:r>
          </a:p>
          <a:p>
            <a:pPr algn="just">
              <a:buFont typeface="Wingdings" panose="05000000000000000000" pitchFamily="2" charset="2"/>
              <a:buChar char="q"/>
            </a:pP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Grantobiorcy przekazane zostaną środki grantu zgodnie z Harmonogramem Płatności, stanowiącym załącznik nr 5 do Umowy w transzach określonych</a:t>
            </a:r>
            <a:b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b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w Harmonogramie Płatności,</a:t>
            </a:r>
          </a:p>
          <a:p>
            <a:pPr algn="just">
              <a:buFont typeface="Wingdings" panose="05000000000000000000" pitchFamily="2" charset="2"/>
              <a:buChar char="q"/>
            </a:pP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Środki są przekazywane na wskazany przez Grantobiorcę wyodrębniony w celu realizacji projektu rachunek bankowy w terminie 14 dni kalendarzowych od dnia wpływu do właściwego oddziału Funduszu, prawidłowo wypełnionego zapotrzebowania na środk</a:t>
            </a:r>
            <a:r>
              <a:rPr lang="pl-PL" sz="2000" dirty="0">
                <a:latin typeface="Open Sans" panose="020B0606030504020204" pitchFamily="34" charset="0"/>
                <a:ea typeface="Open Sans" panose="020B0606030504020204" pitchFamily="34" charset="0"/>
                <a:cs typeface="Open Sans" panose="020B0606030504020204" pitchFamily="34" charset="0"/>
              </a:rPr>
              <a:t>i</a:t>
            </a: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 którego wzór zamieszczono w Zaleceniach Grantodawcy</a:t>
            </a:r>
            <a:r>
              <a:rPr lang="pl-PL" sz="2000" b="1" dirty="0">
                <a:latin typeface="Open Sans" panose="020B0606030504020204" pitchFamily="34" charset="0"/>
                <a:ea typeface="Open Sans" panose="020B0606030504020204" pitchFamily="34" charset="0"/>
                <a:cs typeface="Open Sans" panose="020B0606030504020204" pitchFamily="34" charset="0"/>
              </a:rPr>
              <a:t> - </a:t>
            </a:r>
            <a:r>
              <a:rPr lang="pl-PL" sz="2000" b="1" i="0" u="none" strike="noStrike" baseline="0" dirty="0">
                <a:latin typeface="Open Sans" panose="020B0606030504020204" pitchFamily="34" charset="0"/>
                <a:ea typeface="Open Sans" panose="020B0606030504020204" pitchFamily="34" charset="0"/>
                <a:cs typeface="Open Sans" panose="020B0606030504020204" pitchFamily="34" charset="0"/>
              </a:rPr>
              <a:t>załącznik nr 1 </a:t>
            </a: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dostępny do pobrania pod adresem: </a:t>
            </a:r>
          </a:p>
          <a:p>
            <a:pPr marL="0" indent="0" algn="just">
              <a:buNone/>
            </a:pPr>
            <a:r>
              <a:rPr lang="pl-PL" sz="2000" dirty="0">
                <a:effectLst/>
                <a:latin typeface="Open Sans" panose="020B0606030504020204" pitchFamily="34" charset="0"/>
                <a:ea typeface="Open Sans" panose="020B0606030504020204" pitchFamily="34" charset="0"/>
                <a:cs typeface="Open Sans" panose="020B0606030504020204" pitchFamily="34" charset="0"/>
                <a:hlinkClick r:id="rId2"/>
              </a:rPr>
              <a:t>https://feniks.nfz.gov.pl/index.php/zalecenia-grantodawcy-2</a:t>
            </a:r>
            <a:r>
              <a:rPr lang="pl-PL" sz="2000" dirty="0">
                <a:effectLst/>
                <a:latin typeface="Open Sans" panose="020B0606030504020204" pitchFamily="34" charset="0"/>
                <a:ea typeface="Open Sans" panose="020B0606030504020204" pitchFamily="34" charset="0"/>
                <a:cs typeface="Open Sans" panose="020B0606030504020204" pitchFamily="34" charset="0"/>
              </a:rPr>
              <a:t> </a:t>
            </a:r>
            <a:b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br>
            <a:endPar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r>
              <a:rPr lang="pl-PL" sz="2000" b="1" i="0" u="none" strike="noStrike" baseline="0" dirty="0">
                <a:latin typeface="Open Sans" panose="020B0606030504020204" pitchFamily="34" charset="0"/>
                <a:ea typeface="Open Sans" panose="020B0606030504020204" pitchFamily="34" charset="0"/>
                <a:cs typeface="Open Sans" panose="020B0606030504020204" pitchFamily="34" charset="0"/>
              </a:rPr>
              <a:t>Środki grantu są przekazywane jako:</a:t>
            </a:r>
          </a:p>
          <a:p>
            <a:pPr algn="just">
              <a:buFont typeface="Wingdings" panose="05000000000000000000" pitchFamily="2" charset="2"/>
              <a:buChar char="§"/>
            </a:pP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 refundacja poniesionych przez Grantobiorcę wydatków;</a:t>
            </a:r>
          </a:p>
          <a:p>
            <a:pPr algn="just">
              <a:buFont typeface="Wingdings" panose="05000000000000000000" pitchFamily="2" charset="2"/>
              <a:buChar char="§"/>
            </a:pPr>
            <a:r>
              <a:rPr lang="pl-PL" sz="2000" i="0" u="none" strike="noStrike" baseline="0" dirty="0">
                <a:latin typeface="Open Sans" panose="020B0606030504020204" pitchFamily="34" charset="0"/>
                <a:ea typeface="Open Sans" panose="020B0606030504020204" pitchFamily="34" charset="0"/>
                <a:cs typeface="Open Sans" panose="020B0606030504020204" pitchFamily="34" charset="0"/>
              </a:rPr>
              <a:t> zaliczka na wydatki projektowe.</a:t>
            </a:r>
          </a:p>
          <a:p>
            <a:pPr marL="0" indent="0" algn="just">
              <a:buNone/>
            </a:pPr>
            <a:endParaRPr lang="pl-PL" dirty="0"/>
          </a:p>
        </p:txBody>
      </p:sp>
      <p:sp>
        <p:nvSpPr>
          <p:cNvPr id="2" name="Symbol zastępczy numeru slajdu 1">
            <a:extLst>
              <a:ext uri="{FF2B5EF4-FFF2-40B4-BE49-F238E27FC236}">
                <a16:creationId xmlns:a16="http://schemas.microsoft.com/office/drawing/2014/main" id="{5D08A2BC-F230-49C3-B00E-99D1A9894C35}"/>
              </a:ext>
            </a:extLst>
          </p:cNvPr>
          <p:cNvSpPr>
            <a:spLocks noGrp="1"/>
          </p:cNvSpPr>
          <p:nvPr>
            <p:ph type="sldNum" sz="quarter" idx="10"/>
          </p:nvPr>
        </p:nvSpPr>
        <p:spPr/>
        <p:txBody>
          <a:bodyPr/>
          <a:lstStyle/>
          <a:p>
            <a:fld id="{EB4015AA-59F6-416B-87A6-8E3D940284E2}" type="slidenum">
              <a:rPr lang="pl-PL" smtClean="0"/>
              <a:pPr/>
              <a:t>5</a:t>
            </a:fld>
            <a:endParaRPr lang="pl-PL" dirty="0"/>
          </a:p>
        </p:txBody>
      </p:sp>
    </p:spTree>
    <p:extLst>
      <p:ext uri="{BB962C8B-B14F-4D97-AF65-F5344CB8AC3E}">
        <p14:creationId xmlns:p14="http://schemas.microsoft.com/office/powerpoint/2010/main" val="478744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B24735-008B-4606-81F5-511363E3B5BF}"/>
              </a:ext>
            </a:extLst>
          </p:cNvPr>
          <p:cNvSpPr>
            <a:spLocks noGrp="1"/>
          </p:cNvSpPr>
          <p:nvPr>
            <p:ph type="title"/>
          </p:nvPr>
        </p:nvSpPr>
        <p:spPr>
          <a:xfrm>
            <a:off x="628889" y="467589"/>
            <a:ext cx="8640381" cy="1080001"/>
          </a:xfrm>
        </p:spPr>
        <p:txBody>
          <a:bodyPr/>
          <a:lstStyle/>
          <a:p>
            <a:r>
              <a:rPr lang="pl-PL" dirty="0"/>
              <a:t>Zapotrzebowanie na środki w formie refundacji</a:t>
            </a:r>
          </a:p>
        </p:txBody>
      </p:sp>
      <p:sp>
        <p:nvSpPr>
          <p:cNvPr id="3" name="Symbol zastępczy zawartości 2">
            <a:extLst>
              <a:ext uri="{FF2B5EF4-FFF2-40B4-BE49-F238E27FC236}">
                <a16:creationId xmlns:a16="http://schemas.microsoft.com/office/drawing/2014/main" id="{5BD571BC-01A8-41A1-BECA-8A6BF214DB9E}"/>
              </a:ext>
            </a:extLst>
          </p:cNvPr>
          <p:cNvSpPr>
            <a:spLocks noGrp="1"/>
          </p:cNvSpPr>
          <p:nvPr>
            <p:ph idx="1"/>
          </p:nvPr>
        </p:nvSpPr>
        <p:spPr/>
        <p:txBody>
          <a:bodyPr/>
          <a:lstStyle/>
          <a:p>
            <a:endParaRPr lang="pl-PL" dirty="0"/>
          </a:p>
          <a:p>
            <a:pPr marL="0" indent="0">
              <a:buNone/>
            </a:pPr>
            <a:endParaRPr lang="pl-PL" dirty="0"/>
          </a:p>
        </p:txBody>
      </p:sp>
      <p:sp>
        <p:nvSpPr>
          <p:cNvPr id="4" name="Symbol zastępczy numeru slajdu 3">
            <a:extLst>
              <a:ext uri="{FF2B5EF4-FFF2-40B4-BE49-F238E27FC236}">
                <a16:creationId xmlns:a16="http://schemas.microsoft.com/office/drawing/2014/main" id="{064A60BA-E989-4F5E-9F3D-D099ACC598E5}"/>
              </a:ext>
            </a:extLst>
          </p:cNvPr>
          <p:cNvSpPr>
            <a:spLocks noGrp="1"/>
          </p:cNvSpPr>
          <p:nvPr>
            <p:ph type="sldNum" sz="quarter" idx="10"/>
          </p:nvPr>
        </p:nvSpPr>
        <p:spPr/>
        <p:txBody>
          <a:bodyPr/>
          <a:lstStyle/>
          <a:p>
            <a:fld id="{EB4015AA-59F6-416B-87A6-8E3D940284E2}" type="slidenum">
              <a:rPr lang="pl-PL" smtClean="0"/>
              <a:pPr/>
              <a:t>6</a:t>
            </a:fld>
            <a:endParaRPr lang="pl-PL" dirty="0"/>
          </a:p>
        </p:txBody>
      </p:sp>
      <p:sp>
        <p:nvSpPr>
          <p:cNvPr id="10" name="pole tekstowe 9">
            <a:extLst>
              <a:ext uri="{FF2B5EF4-FFF2-40B4-BE49-F238E27FC236}">
                <a16:creationId xmlns:a16="http://schemas.microsoft.com/office/drawing/2014/main" id="{87507D0F-8A55-43B7-8DF7-C1A1E0A3DBD2}"/>
              </a:ext>
            </a:extLst>
          </p:cNvPr>
          <p:cNvSpPr txBox="1"/>
          <p:nvPr/>
        </p:nvSpPr>
        <p:spPr>
          <a:xfrm>
            <a:off x="557374" y="1242072"/>
            <a:ext cx="9577064" cy="6801862"/>
          </a:xfrm>
          <a:prstGeom prst="rect">
            <a:avLst/>
          </a:prstGeom>
          <a:noFill/>
        </p:spPr>
        <p:txBody>
          <a:bodyPr wrap="square">
            <a:spAutoFit/>
          </a:bodyPr>
          <a:lstStyle/>
          <a:p>
            <a:pPr marL="285750" indent="-285750" algn="just">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Refundacja dotyczy wydatków poniesionych przez Grantobiorcę z własnych środków tj. z rachunku bankowego Grantobiorcy przed podpisaniem umowy jak i w trakcie jej realizacji w przypadku braku środków zaliczki na rachunku przedsięwzięcia. W przypadku refundacji płatności za zakupy dokonuje się </a:t>
            </a:r>
            <a:br>
              <a:rPr lang="pl-PL" sz="2000" dirty="0">
                <a:latin typeface="Open Sans" panose="020B0606030504020204" pitchFamily="34" charset="0"/>
                <a:ea typeface="Open Sans" panose="020B0606030504020204" pitchFamily="34" charset="0"/>
                <a:cs typeface="Open Sans" panose="020B0606030504020204" pitchFamily="34" charset="0"/>
              </a:rPr>
            </a:br>
            <a:r>
              <a:rPr lang="pl-PL" sz="2000" b="1" dirty="0">
                <a:latin typeface="Open Sans" panose="020B0606030504020204" pitchFamily="34" charset="0"/>
                <a:ea typeface="Open Sans" panose="020B0606030504020204" pitchFamily="34" charset="0"/>
                <a:cs typeface="Open Sans" panose="020B0606030504020204" pitchFamily="34" charset="0"/>
              </a:rPr>
              <a:t>z rachunku własnego </a:t>
            </a:r>
            <a:r>
              <a:rPr lang="pl-PL" sz="2000" dirty="0">
                <a:latin typeface="Open Sans" panose="020B0606030504020204" pitchFamily="34" charset="0"/>
                <a:ea typeface="Open Sans" panose="020B0606030504020204" pitchFamily="34" charset="0"/>
                <a:cs typeface="Open Sans" panose="020B0606030504020204" pitchFamily="34" charset="0"/>
              </a:rPr>
              <a:t>a nie rachunku Przedsięwzięcia (wskazanego </a:t>
            </a:r>
            <a:br>
              <a:rPr lang="pl-PL" sz="2000" dirty="0">
                <a:latin typeface="Open Sans" panose="020B0606030504020204" pitchFamily="34" charset="0"/>
                <a:ea typeface="Open Sans" panose="020B0606030504020204" pitchFamily="34" charset="0"/>
                <a:cs typeface="Open Sans" panose="020B0606030504020204" pitchFamily="34" charset="0"/>
              </a:rPr>
            </a:br>
            <a:r>
              <a:rPr lang="pl-PL" sz="2000" dirty="0">
                <a:latin typeface="Open Sans" panose="020B0606030504020204" pitchFamily="34" charset="0"/>
                <a:ea typeface="Open Sans" panose="020B0606030504020204" pitchFamily="34" charset="0"/>
                <a:cs typeface="Open Sans" panose="020B0606030504020204" pitchFamily="34" charset="0"/>
              </a:rPr>
              <a:t>w umowie o powierzenie grantu).</a:t>
            </a:r>
          </a:p>
          <a:p>
            <a:pPr algn="just"/>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W celu otrzymania zwrotu wydatków w formie refundacji Grantobiorca wypełnia Załącznik nr 1 do Zaleceń Grantodawcy – Zapotrzebowanie na środki (https://feniks.nfz.gov.pl/index.php/zalecenia-grantodawcy-2/) gdzie skreśla słowo „Zaliczka” pozostawiając słowo” Refundacja”.</a:t>
            </a:r>
          </a:p>
          <a:p>
            <a:pPr algn="just"/>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Ø"/>
            </a:pPr>
            <a:r>
              <a:rPr lang="pl-PL" sz="2000" dirty="0">
                <a:latin typeface="Open Sans" panose="020B0606030504020204" pitchFamily="34" charset="0"/>
                <a:ea typeface="Open Sans" panose="020B0606030504020204" pitchFamily="34" charset="0"/>
                <a:cs typeface="Open Sans" panose="020B0606030504020204" pitchFamily="34" charset="0"/>
              </a:rPr>
              <a:t>Do zapotrzebowania należy wpisać kwoty zgodne z Harmonogramem Płatności.</a:t>
            </a:r>
          </a:p>
          <a:p>
            <a:pPr marL="285750" indent="-285750" algn="just">
              <a:buFont typeface="Wingdings" panose="05000000000000000000" pitchFamily="2" charset="2"/>
              <a:buChar char="Ø"/>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Ø"/>
            </a:pPr>
            <a:r>
              <a:rPr lang="pl-PL" sz="2000" dirty="0">
                <a:effectLst/>
                <a:latin typeface="Open Sans" panose="020B0606030504020204" pitchFamily="34" charset="0"/>
                <a:ea typeface="Open Sans" panose="020B0606030504020204" pitchFamily="34" charset="0"/>
                <a:cs typeface="Open Sans" panose="020B0606030504020204" pitchFamily="34" charset="0"/>
              </a:rPr>
              <a:t>Do zapotrzebowania na środki w formie </a:t>
            </a:r>
            <a:r>
              <a:rPr lang="pl-PL" sz="2000" b="1" dirty="0">
                <a:effectLst/>
                <a:latin typeface="Open Sans" panose="020B0606030504020204" pitchFamily="34" charset="0"/>
                <a:ea typeface="Open Sans" panose="020B0606030504020204" pitchFamily="34" charset="0"/>
                <a:cs typeface="Open Sans" panose="020B0606030504020204" pitchFamily="34" charset="0"/>
              </a:rPr>
              <a:t>refundacji </a:t>
            </a:r>
            <a:r>
              <a:rPr lang="pl-PL" sz="2000" dirty="0">
                <a:effectLst/>
                <a:latin typeface="Open Sans" panose="020B0606030504020204" pitchFamily="34" charset="0"/>
                <a:ea typeface="Open Sans" panose="020B0606030504020204" pitchFamily="34" charset="0"/>
                <a:cs typeface="Open Sans" panose="020B0606030504020204" pitchFamily="34" charset="0"/>
              </a:rPr>
              <a:t>Grantobiorca </a:t>
            </a:r>
            <a:r>
              <a:rPr lang="pl-PL" sz="2000" b="1" dirty="0">
                <a:effectLst/>
                <a:latin typeface="Open Sans" panose="020B0606030504020204" pitchFamily="34" charset="0"/>
                <a:ea typeface="Open Sans" panose="020B0606030504020204" pitchFamily="34" charset="0"/>
                <a:cs typeface="Open Sans" panose="020B0606030504020204" pitchFamily="34" charset="0"/>
              </a:rPr>
              <a:t>obligatoryjnie załącza sprawozdanie okresowe stanowiące Załącznik nr 6 do Procedury projektu grantowego dokumentujące poniesione wydatki </a:t>
            </a:r>
            <a:r>
              <a:rPr lang="pl-PL" sz="2000" u="sng" dirty="0">
                <a:solidFill>
                  <a:srgbClr val="0000FF"/>
                </a:solidFill>
                <a:effectLst/>
                <a:latin typeface="Open Sans" panose="020B0606030504020204" pitchFamily="34" charset="0"/>
                <a:ea typeface="Open Sans" panose="020B0606030504020204" pitchFamily="34" charset="0"/>
                <a:cs typeface="Open Sans" panose="020B0606030504020204" pitchFamily="34" charset="0"/>
                <a:hlinkClick r:id="rId2"/>
              </a:rPr>
              <a:t>https://feniks.nfz.gov.pl/index.php/procedura-grantowa/</a:t>
            </a:r>
            <a:endParaRPr lang="pl-PL" sz="2000" u="sng" dirty="0">
              <a:solidFill>
                <a:srgbClr val="0000FF"/>
              </a:solidFill>
              <a:effectLst/>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Ø"/>
            </a:pPr>
            <a:endParaRPr lang="pl-PL" sz="2000" dirty="0">
              <a:effectLst/>
              <a:latin typeface="Open Sans" panose="020B0606030504020204" pitchFamily="34" charset="0"/>
              <a:ea typeface="Open Sans" panose="020B0606030504020204" pitchFamily="34" charset="0"/>
              <a:cs typeface="Open Sans" panose="020B0606030504020204" pitchFamily="34" charset="0"/>
            </a:endParaRPr>
          </a:p>
          <a:p>
            <a:pPr algn="just"/>
            <a:endParaRPr lang="pl-PL" dirty="0"/>
          </a:p>
          <a:p>
            <a:pPr algn="just"/>
            <a:endParaRPr lang="pl-PL" dirty="0"/>
          </a:p>
        </p:txBody>
      </p:sp>
    </p:spTree>
    <p:extLst>
      <p:ext uri="{BB962C8B-B14F-4D97-AF65-F5344CB8AC3E}">
        <p14:creationId xmlns:p14="http://schemas.microsoft.com/office/powerpoint/2010/main" val="540380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A634BC-B273-41B2-982E-3EAE2FEB5955}"/>
              </a:ext>
            </a:extLst>
          </p:cNvPr>
          <p:cNvSpPr>
            <a:spLocks noGrp="1"/>
          </p:cNvSpPr>
          <p:nvPr>
            <p:ph type="title"/>
          </p:nvPr>
        </p:nvSpPr>
        <p:spPr/>
        <p:txBody>
          <a:bodyPr/>
          <a:lstStyle/>
          <a:p>
            <a:r>
              <a:rPr lang="pl-PL" dirty="0"/>
              <a:t>Zapotrzebowanie na środki w formie refundacji</a:t>
            </a:r>
          </a:p>
        </p:txBody>
      </p:sp>
      <p:sp>
        <p:nvSpPr>
          <p:cNvPr id="3" name="Symbol zastępczy zawartości 2">
            <a:extLst>
              <a:ext uri="{FF2B5EF4-FFF2-40B4-BE49-F238E27FC236}">
                <a16:creationId xmlns:a16="http://schemas.microsoft.com/office/drawing/2014/main" id="{CE63806F-C7ED-4853-A573-7079D5A3F683}"/>
              </a:ext>
            </a:extLst>
          </p:cNvPr>
          <p:cNvSpPr>
            <a:spLocks noGrp="1"/>
          </p:cNvSpPr>
          <p:nvPr>
            <p:ph idx="1"/>
          </p:nvPr>
        </p:nvSpPr>
        <p:spPr>
          <a:xfrm>
            <a:off x="991079" y="1979837"/>
            <a:ext cx="8928512" cy="4680002"/>
          </a:xfrm>
        </p:spPr>
        <p:txBody>
          <a:bodyPr>
            <a:normAutofit/>
          </a:bodyPr>
          <a:lstStyle/>
          <a:p>
            <a:pPr marL="285750" indent="-285750" algn="just">
              <a:buFont typeface="Wingdings" panose="05000000000000000000" pitchFamily="2" charset="2"/>
              <a:buChar char="Ø"/>
            </a:pPr>
            <a:r>
              <a:rPr lang="pl-PL" sz="2000" dirty="0">
                <a:effectLst/>
                <a:latin typeface="Open Sans" panose="020B0606030504020204" pitchFamily="34" charset="0"/>
                <a:ea typeface="Open Sans" panose="020B0606030504020204" pitchFamily="34" charset="0"/>
                <a:cs typeface="Open Sans" panose="020B0606030504020204" pitchFamily="34" charset="0"/>
              </a:rPr>
              <a:t>Właściwy Oddział Wojewódzki NFZ sprawdza i następnie zatwierdza sprawozdanie. </a:t>
            </a:r>
            <a:r>
              <a:rPr lang="pl-PL" sz="2000" b="1" dirty="0">
                <a:effectLst/>
                <a:latin typeface="Open Sans" panose="020B0606030504020204" pitchFamily="34" charset="0"/>
                <a:ea typeface="Open Sans" panose="020B0606030504020204" pitchFamily="34" charset="0"/>
                <a:cs typeface="Open Sans" panose="020B0606030504020204" pitchFamily="34" charset="0"/>
              </a:rPr>
              <a:t>Po zatwierdzeniu sprawozdania</a:t>
            </a:r>
            <a:r>
              <a:rPr lang="pl-PL" sz="2000" dirty="0">
                <a:effectLst/>
                <a:latin typeface="Open Sans" panose="020B0606030504020204" pitchFamily="34" charset="0"/>
                <a:ea typeface="Open Sans" panose="020B0606030504020204" pitchFamily="34" charset="0"/>
                <a:cs typeface="Open Sans" panose="020B0606030504020204" pitchFamily="34" charset="0"/>
              </a:rPr>
              <a:t>, Grantodawca przekazuje Grantobiorcy środki w </a:t>
            </a:r>
            <a:r>
              <a:rPr lang="pl-PL" sz="2000" b="1" dirty="0">
                <a:effectLst/>
                <a:latin typeface="Open Sans" panose="020B0606030504020204" pitchFamily="34" charset="0"/>
                <a:ea typeface="Open Sans" panose="020B0606030504020204" pitchFamily="34" charset="0"/>
                <a:cs typeface="Open Sans" panose="020B0606030504020204" pitchFamily="34" charset="0"/>
              </a:rPr>
              <a:t>formie refundacji.</a:t>
            </a:r>
          </a:p>
          <a:p>
            <a:pPr marL="285750" indent="-285750" algn="just">
              <a:buFont typeface="Wingdings" panose="05000000000000000000" pitchFamily="2" charset="2"/>
              <a:buChar char="Ø"/>
            </a:pPr>
            <a:endParaRPr lang="pl-PL" sz="2000" b="1" dirty="0">
              <a:latin typeface="Open Sans" panose="020B0606030504020204" pitchFamily="34" charset="0"/>
              <a:ea typeface="Open Sans" panose="020B0606030504020204" pitchFamily="34" charset="0"/>
              <a:cs typeface="Open Sans" panose="020B0606030504020204" pitchFamily="34" charset="0"/>
            </a:endParaRPr>
          </a:p>
          <a:p>
            <a:pPr marL="285750" indent="-285750" algn="just">
              <a:lnSpc>
                <a:spcPct val="100000"/>
              </a:lnSpc>
              <a:buFont typeface="Wingdings" panose="05000000000000000000" pitchFamily="2" charset="2"/>
              <a:buChar char="Ø"/>
            </a:pPr>
            <a:r>
              <a:rPr lang="pl-PL" sz="2000" dirty="0">
                <a:effectLst/>
                <a:latin typeface="Open Sans" panose="020B0606030504020204" pitchFamily="34" charset="0"/>
                <a:ea typeface="Open Sans" panose="020B0606030504020204" pitchFamily="34" charset="0"/>
                <a:cs typeface="Open Sans" panose="020B0606030504020204" pitchFamily="34" charset="0"/>
              </a:rPr>
              <a:t>Grant na konto Grantobiorcy zawsze będzie przekazywany z </a:t>
            </a:r>
            <a:r>
              <a:rPr lang="pl-PL" sz="2000" u="sng" dirty="0">
                <a:effectLst/>
                <a:latin typeface="Open Sans" panose="020B0606030504020204" pitchFamily="34" charset="0"/>
                <a:ea typeface="Open Sans" panose="020B0606030504020204" pitchFamily="34" charset="0"/>
                <a:cs typeface="Open Sans" panose="020B0606030504020204" pitchFamily="34" charset="0"/>
              </a:rPr>
              <a:t>dwóch kont bankowych</a:t>
            </a:r>
            <a:r>
              <a:rPr lang="pl-PL" sz="2000" dirty="0">
                <a:effectLst/>
                <a:latin typeface="Open Sans" panose="020B0606030504020204" pitchFamily="34" charset="0"/>
                <a:ea typeface="Open Sans" panose="020B0606030504020204" pitchFamily="34" charset="0"/>
                <a:cs typeface="Open Sans" panose="020B0606030504020204" pitchFamily="34" charset="0"/>
              </a:rPr>
              <a:t>, dwoma osobnymi przelewami</a:t>
            </a:r>
            <a:r>
              <a:rPr lang="pl-PL" sz="2000" b="1" dirty="0">
                <a:effectLst/>
                <a:latin typeface="Open Sans" panose="020B0606030504020204" pitchFamily="34" charset="0"/>
                <a:ea typeface="Open Sans" panose="020B0606030504020204" pitchFamily="34" charset="0"/>
                <a:cs typeface="Open Sans" panose="020B0606030504020204" pitchFamily="34" charset="0"/>
              </a:rPr>
              <a:t> </a:t>
            </a:r>
            <a:r>
              <a:rPr lang="pl-PL" sz="2000" dirty="0">
                <a:effectLst/>
                <a:latin typeface="Open Sans" panose="020B0606030504020204" pitchFamily="34" charset="0"/>
                <a:ea typeface="Open Sans" panose="020B0606030504020204" pitchFamily="34" charset="0"/>
                <a:cs typeface="Open Sans" panose="020B0606030504020204" pitchFamily="34" charset="0"/>
              </a:rPr>
              <a:t>(79,71 % środki UE; 20,29 % środki z budżetu państwa). Może tu wystąpić różnica w czasie przekazania obu części grantu, np.  część środków z UE zostanie zaksięgowana rano a środki z budżetu państwa popołudniu.</a:t>
            </a:r>
          </a:p>
          <a:p>
            <a:pPr marL="285750" indent="-285750" algn="just">
              <a:buFont typeface="Wingdings" panose="05000000000000000000" pitchFamily="2" charset="2"/>
              <a:buChar char="Ø"/>
            </a:pPr>
            <a:endParaRPr lang="pl-PL" sz="2000" i="1" dirty="0">
              <a:solidFill>
                <a:srgbClr val="00B050"/>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r>
              <a:rPr lang="pl-PL" sz="2000" i="1" dirty="0">
                <a:solidFill>
                  <a:srgbClr val="00B050"/>
                </a:solidFill>
                <a:latin typeface="Open Sans" panose="020B0606030504020204" pitchFamily="34" charset="0"/>
                <a:ea typeface="Open Sans" panose="020B0606030504020204" pitchFamily="34" charset="0"/>
                <a:cs typeface="Open Sans" panose="020B0606030504020204" pitchFamily="34" charset="0"/>
              </a:rPr>
              <a:t>Prezentacja załącznika nr 1 do zaleceń Grantodawcy – Zapotrzebowanie na środki (refundacja)</a:t>
            </a:r>
            <a:endParaRPr lang="pl-PL" sz="2000" i="1" dirty="0">
              <a:solidFill>
                <a:srgbClr val="00B050"/>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1177F7E8-C8F5-47C3-9FBF-C2130C1B786A}"/>
              </a:ext>
            </a:extLst>
          </p:cNvPr>
          <p:cNvSpPr>
            <a:spLocks noGrp="1"/>
          </p:cNvSpPr>
          <p:nvPr>
            <p:ph type="sldNum" sz="quarter" idx="10"/>
          </p:nvPr>
        </p:nvSpPr>
        <p:spPr/>
        <p:txBody>
          <a:bodyPr/>
          <a:lstStyle/>
          <a:p>
            <a:fld id="{EB4015AA-59F6-416B-87A6-8E3D940284E2}" type="slidenum">
              <a:rPr lang="pl-PL" smtClean="0"/>
              <a:pPr/>
              <a:t>7</a:t>
            </a:fld>
            <a:endParaRPr lang="pl-PL" dirty="0"/>
          </a:p>
        </p:txBody>
      </p:sp>
    </p:spTree>
    <p:extLst>
      <p:ext uri="{BB962C8B-B14F-4D97-AF65-F5344CB8AC3E}">
        <p14:creationId xmlns:p14="http://schemas.microsoft.com/office/powerpoint/2010/main" val="562907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665386" y="539477"/>
            <a:ext cx="8640381" cy="1080001"/>
          </a:xfrm>
        </p:spPr>
        <p:txBody>
          <a:bodyPr>
            <a:normAutofit/>
          </a:bodyPr>
          <a:lstStyle/>
          <a:p>
            <a:r>
              <a:rPr lang="pl-PL" sz="2400" dirty="0"/>
              <a:t>Zapotrzebowanie na środki w formie zaliczki</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341819" y="1259557"/>
            <a:ext cx="9972639" cy="5616624"/>
          </a:xfrm>
        </p:spPr>
        <p:txBody>
          <a:bodyPr>
            <a:normAutofit fontScale="70000" lnSpcReduction="20000"/>
          </a:bodyPr>
          <a:lstStyle/>
          <a:p>
            <a:pPr>
              <a:buFont typeface="Wingdings" panose="05000000000000000000" pitchFamily="2" charset="2"/>
              <a:buChar char="Ø"/>
            </a:pPr>
            <a:r>
              <a:rPr lang="pl-PL" sz="2900" dirty="0">
                <a:latin typeface="Open Sans" panose="020B0606030504020204" pitchFamily="34" charset="0"/>
                <a:ea typeface="Open Sans" panose="020B0606030504020204" pitchFamily="34" charset="0"/>
                <a:cs typeface="Open Sans" panose="020B0606030504020204" pitchFamily="34" charset="0"/>
              </a:rPr>
              <a:t>Do zapotrzebowania wpisujemy kwoty zgodne z Harmonogramem Płatności.</a:t>
            </a:r>
          </a:p>
          <a:p>
            <a:pPr>
              <a:buFont typeface="Wingdings" panose="05000000000000000000" pitchFamily="2" charset="2"/>
              <a:buChar char="Ø"/>
            </a:pPr>
            <a:r>
              <a:rPr lang="pl-PL" sz="2900" dirty="0">
                <a:latin typeface="Open Sans" panose="020B0606030504020204" pitchFamily="34" charset="0"/>
                <a:ea typeface="Open Sans" panose="020B0606030504020204" pitchFamily="34" charset="0"/>
                <a:cs typeface="Open Sans" panose="020B0606030504020204" pitchFamily="34" charset="0"/>
              </a:rPr>
              <a:t>Pierwsza zaliczka nie może przekraczać 80% wartości przyznanego grantu (całego grantu zgodnie z zawartą umową). Każda kolejna transza zaliczki może zostać wypłacona po rozliczeniu minimum 70% poprzedniej zaliczki (po zatwierdzeniu sprawozdania przez Grantodawcę) oraz po złożeniu kolejnego zapotrzebowania na środki.</a:t>
            </a:r>
          </a:p>
          <a:p>
            <a:pPr>
              <a:buFont typeface="Wingdings" panose="05000000000000000000" pitchFamily="2" charset="2"/>
              <a:buChar char="Ø"/>
            </a:pPr>
            <a:r>
              <a:rPr lang="pl-PL" sz="2900" dirty="0">
                <a:latin typeface="Open Sans" panose="020B0606030504020204" pitchFamily="34" charset="0"/>
                <a:ea typeface="Open Sans" panose="020B0606030504020204" pitchFamily="34" charset="0"/>
                <a:cs typeface="Open Sans" panose="020B0606030504020204" pitchFamily="34" charset="0"/>
              </a:rPr>
              <a:t>Na zapotrzebowaniu należy wpisać rachunek bankowy wyodrębniony dla realizacji Przedsięwzięcia (zgodny z umową o powierzenie grantu).</a:t>
            </a:r>
          </a:p>
          <a:p>
            <a:pPr>
              <a:buFont typeface="Wingdings" panose="05000000000000000000" pitchFamily="2" charset="2"/>
              <a:buChar char="Ø"/>
            </a:pPr>
            <a:r>
              <a:rPr lang="pl-PL" sz="2900" dirty="0">
                <a:latin typeface="Open Sans" panose="020B0606030504020204" pitchFamily="34" charset="0"/>
                <a:ea typeface="Open Sans" panose="020B0606030504020204" pitchFamily="34" charset="0"/>
                <a:cs typeface="Open Sans" panose="020B0606030504020204" pitchFamily="34" charset="0"/>
              </a:rPr>
              <a:t>Zapotrzebowanie na środki należy wysyłać drogą elektroniczną (e-mailem, poprzez e-</a:t>
            </a:r>
            <a:r>
              <a:rPr lang="pl-PL" sz="2900" dirty="0" err="1">
                <a:latin typeface="Open Sans" panose="020B0606030504020204" pitchFamily="34" charset="0"/>
                <a:ea typeface="Open Sans" panose="020B0606030504020204" pitchFamily="34" charset="0"/>
                <a:cs typeface="Open Sans" panose="020B0606030504020204" pitchFamily="34" charset="0"/>
              </a:rPr>
              <a:t>Puap</a:t>
            </a:r>
            <a:r>
              <a:rPr lang="pl-PL" sz="2900" dirty="0">
                <a:latin typeface="Open Sans" panose="020B0606030504020204" pitchFamily="34" charset="0"/>
                <a:ea typeface="Open Sans" panose="020B0606030504020204" pitchFamily="34" charset="0"/>
                <a:cs typeface="Open Sans" panose="020B0606030504020204" pitchFamily="34" charset="0"/>
              </a:rPr>
              <a:t> lub e-Doręczenia) do właściwego OW NFZ. Adresy dostępne są na stronie projektu w zakładce Kontakt: https://feniks.nfz.gov.pl/index.php/kontakt/ .</a:t>
            </a:r>
          </a:p>
          <a:p>
            <a:pPr>
              <a:buFont typeface="Wingdings" panose="05000000000000000000" pitchFamily="2" charset="2"/>
              <a:buChar char="Ø"/>
            </a:pPr>
            <a:r>
              <a:rPr lang="pl-PL" sz="2900" dirty="0">
                <a:latin typeface="Open Sans" panose="020B0606030504020204" pitchFamily="34" charset="0"/>
                <a:ea typeface="Open Sans" panose="020B0606030504020204" pitchFamily="34" charset="0"/>
                <a:cs typeface="Open Sans" panose="020B0606030504020204" pitchFamily="34" charset="0"/>
              </a:rPr>
              <a:t>Zaliczka na rachunek bankowy Grantobiorcy zawsze będzie przekazywana z dwóch kont bankowych, dwoma osobnymi przelewami (79,71 % środki UE; 20,29 % środki z budżetu państwa). Może tu wystąpić różnica w czasie przekazania obu części grantu, np.  część środków z UE zostanie zaksięgowana rano a środki </a:t>
            </a:r>
            <a:br>
              <a:rPr lang="pl-PL" sz="2900" dirty="0">
                <a:latin typeface="Open Sans" panose="020B0606030504020204" pitchFamily="34" charset="0"/>
                <a:ea typeface="Open Sans" panose="020B0606030504020204" pitchFamily="34" charset="0"/>
                <a:cs typeface="Open Sans" panose="020B0606030504020204" pitchFamily="34" charset="0"/>
              </a:rPr>
            </a:br>
            <a:r>
              <a:rPr lang="pl-PL" sz="2900" dirty="0">
                <a:latin typeface="Open Sans" panose="020B0606030504020204" pitchFamily="34" charset="0"/>
                <a:ea typeface="Open Sans" panose="020B0606030504020204" pitchFamily="34" charset="0"/>
                <a:cs typeface="Open Sans" panose="020B0606030504020204" pitchFamily="34" charset="0"/>
              </a:rPr>
              <a:t>z budżetu państwa popołudniu.</a:t>
            </a:r>
          </a:p>
          <a:p>
            <a:pPr marL="0" indent="0">
              <a:buNone/>
            </a:pPr>
            <a:endParaRPr lang="pl-PL" dirty="0"/>
          </a:p>
        </p:txBody>
      </p:sp>
      <p:sp>
        <p:nvSpPr>
          <p:cNvPr id="2" name="Symbol zastępczy numeru slajdu 1">
            <a:extLst>
              <a:ext uri="{FF2B5EF4-FFF2-40B4-BE49-F238E27FC236}">
                <a16:creationId xmlns:a16="http://schemas.microsoft.com/office/drawing/2014/main" id="{4ED6CC46-8FDB-4432-8332-00009B94DB68}"/>
              </a:ext>
            </a:extLst>
          </p:cNvPr>
          <p:cNvSpPr>
            <a:spLocks noGrp="1"/>
          </p:cNvSpPr>
          <p:nvPr>
            <p:ph type="sldNum" sz="quarter" idx="10"/>
          </p:nvPr>
        </p:nvSpPr>
        <p:spPr/>
        <p:txBody>
          <a:bodyPr/>
          <a:lstStyle/>
          <a:p>
            <a:fld id="{EB4015AA-59F6-416B-87A6-8E3D940284E2}" type="slidenum">
              <a:rPr lang="pl-PL" smtClean="0"/>
              <a:pPr/>
              <a:t>8</a:t>
            </a:fld>
            <a:endParaRPr lang="pl-PL" dirty="0"/>
          </a:p>
        </p:txBody>
      </p:sp>
    </p:spTree>
    <p:extLst>
      <p:ext uri="{BB962C8B-B14F-4D97-AF65-F5344CB8AC3E}">
        <p14:creationId xmlns:p14="http://schemas.microsoft.com/office/powerpoint/2010/main" val="237759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a:t>Zapotrzebowanie na środki w formie zaliczki</a:t>
            </a:r>
            <a:endParaRPr lang="pl-PL" dirty="0"/>
          </a:p>
        </p:txBody>
      </p:sp>
      <p:sp>
        <p:nvSpPr>
          <p:cNvPr id="3" name="Symbol zastępczy zawartości 2"/>
          <p:cNvSpPr>
            <a:spLocks noGrp="1"/>
          </p:cNvSpPr>
          <p:nvPr>
            <p:ph idx="1"/>
          </p:nvPr>
        </p:nvSpPr>
        <p:spPr>
          <a:xfrm>
            <a:off x="1025906" y="1979837"/>
            <a:ext cx="9144535" cy="4680002"/>
          </a:xfrm>
        </p:spPr>
        <p:txBody>
          <a:bodyPr>
            <a:normAutofit/>
          </a:bodyPr>
          <a:lstStyle/>
          <a:p>
            <a:pPr marL="285750" indent="-285750" algn="just">
              <a:buFont typeface="Wingdings" panose="05000000000000000000" pitchFamily="2" charset="2"/>
              <a:buChar char="Ø"/>
            </a:pPr>
            <a:r>
              <a:rPr lang="pl-PL" sz="2000" dirty="0">
                <a:effectLst/>
                <a:latin typeface="Open Sans" panose="020B0606030504020204" pitchFamily="34" charset="0"/>
                <a:ea typeface="Open Sans" panose="020B0606030504020204" pitchFamily="34" charset="0"/>
                <a:cs typeface="Open Sans" panose="020B0606030504020204" pitchFamily="34" charset="0"/>
              </a:rPr>
              <a:t>Zapotrzebowanie na środki w formie zaliczki należy wysyłać drogą elektroniczną (e-mailem, poprzez e-</a:t>
            </a:r>
            <a:r>
              <a:rPr lang="pl-PL" sz="2000" dirty="0" err="1">
                <a:effectLst/>
                <a:latin typeface="Open Sans" panose="020B0606030504020204" pitchFamily="34" charset="0"/>
                <a:ea typeface="Open Sans" panose="020B0606030504020204" pitchFamily="34" charset="0"/>
                <a:cs typeface="Open Sans" panose="020B0606030504020204" pitchFamily="34" charset="0"/>
              </a:rPr>
              <a:t>Puap</a:t>
            </a:r>
            <a:r>
              <a:rPr lang="pl-PL" sz="2000" dirty="0">
                <a:effectLst/>
                <a:latin typeface="Open Sans" panose="020B0606030504020204" pitchFamily="34" charset="0"/>
                <a:ea typeface="Open Sans" panose="020B0606030504020204" pitchFamily="34" charset="0"/>
                <a:cs typeface="Open Sans" panose="020B0606030504020204" pitchFamily="34" charset="0"/>
              </a:rPr>
              <a:t> lub e-Doręczenia) do właściwego OW NFZ (nie do Centrali NFZ!). Adresy dostępne są na stronie projektu </a:t>
            </a:r>
            <a:br>
              <a:rPr lang="pl-PL" sz="2000" dirty="0">
                <a:effectLst/>
                <a:latin typeface="Open Sans" panose="020B0606030504020204" pitchFamily="34" charset="0"/>
                <a:ea typeface="Open Sans" panose="020B0606030504020204" pitchFamily="34" charset="0"/>
                <a:cs typeface="Open Sans" panose="020B0606030504020204" pitchFamily="34" charset="0"/>
              </a:rPr>
            </a:br>
            <a:r>
              <a:rPr lang="pl-PL" sz="2000" dirty="0">
                <a:effectLst/>
                <a:latin typeface="Open Sans" panose="020B0606030504020204" pitchFamily="34" charset="0"/>
                <a:ea typeface="Open Sans" panose="020B0606030504020204" pitchFamily="34" charset="0"/>
                <a:cs typeface="Open Sans" panose="020B0606030504020204" pitchFamily="34" charset="0"/>
              </a:rPr>
              <a:t>w zakładce Kontakt: </a:t>
            </a:r>
            <a:r>
              <a:rPr lang="pl-PL" sz="2000" u="sng" dirty="0">
                <a:solidFill>
                  <a:srgbClr val="0000FF"/>
                </a:solidFill>
                <a:effectLst/>
                <a:latin typeface="Open Sans" panose="020B0606030504020204" pitchFamily="34" charset="0"/>
                <a:ea typeface="Open Sans" panose="020B0606030504020204" pitchFamily="34" charset="0"/>
                <a:cs typeface="Open Sans" panose="020B0606030504020204" pitchFamily="34" charset="0"/>
                <a:hlinkClick r:id="rId2"/>
              </a:rPr>
              <a:t>https://feniks.nfz.gov.pl/index.php/kontakt/</a:t>
            </a:r>
            <a:r>
              <a:rPr lang="pl-PL" sz="2000" u="sng" dirty="0">
                <a:solidFill>
                  <a:srgbClr val="0000FF"/>
                </a:solidFill>
                <a:effectLst/>
                <a:latin typeface="Open Sans" panose="020B0606030504020204" pitchFamily="34" charset="0"/>
                <a:ea typeface="Open Sans" panose="020B0606030504020204" pitchFamily="34" charset="0"/>
                <a:cs typeface="Open Sans" panose="020B0606030504020204" pitchFamily="34" charset="0"/>
              </a:rPr>
              <a:t>.</a:t>
            </a:r>
            <a:endParaRPr lang="pl-PL" sz="2000" u="sng" dirty="0">
              <a:solidFill>
                <a:srgbClr val="0000FF"/>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gn="just">
              <a:buFont typeface="Wingdings" panose="05000000000000000000" pitchFamily="2" charset="2"/>
              <a:buChar char="Ø"/>
            </a:pPr>
            <a:r>
              <a:rPr lang="pl-PL" sz="2000" dirty="0">
                <a:effectLst/>
                <a:latin typeface="Open Sans" panose="020B0606030504020204" pitchFamily="34" charset="0"/>
                <a:ea typeface="Open Sans" panose="020B0606030504020204" pitchFamily="34" charset="0"/>
                <a:cs typeface="Open Sans" panose="020B0606030504020204" pitchFamily="34" charset="0"/>
              </a:rPr>
              <a:t>Po otrzymaniu środków zaliczki, Grantobiorca dokonuje płatności za wydatki z wyodrębnionego rachunku bankowego na rzecz realizacji Przedsięwzięcia.</a:t>
            </a:r>
          </a:p>
          <a:p>
            <a:pPr lvl="0">
              <a:lnSpc>
                <a:spcPct val="115000"/>
              </a:lnSpc>
              <a:buFont typeface="Wingdings" panose="05000000000000000000" pitchFamily="2" charset="2"/>
              <a:buChar char="Ø"/>
            </a:pPr>
            <a:r>
              <a:rPr lang="pl-PL" sz="2000" dirty="0">
                <a:effectLst/>
                <a:latin typeface="Open Sans" panose="020B0606030504020204" pitchFamily="34" charset="0"/>
                <a:ea typeface="Open Sans" panose="020B0606030504020204" pitchFamily="34" charset="0"/>
                <a:cs typeface="Open Sans" panose="020B0606030504020204" pitchFamily="34" charset="0"/>
              </a:rPr>
              <a:t>Rozliczenie zaliczki następuje poprzez złożenie sprawozdania okresowego/ sprawozdań okresowych w określonych w umowie terminach.</a:t>
            </a:r>
          </a:p>
          <a:p>
            <a:endParaRPr lang="pl-PL" sz="2000" dirty="0">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r>
              <a:rPr lang="pl-PL" sz="2000" i="1" dirty="0">
                <a:solidFill>
                  <a:srgbClr val="00B050"/>
                </a:solidFill>
                <a:latin typeface="Open Sans" panose="020B0606030504020204" pitchFamily="34" charset="0"/>
                <a:ea typeface="Open Sans" panose="020B0606030504020204" pitchFamily="34" charset="0"/>
                <a:cs typeface="Open Sans" panose="020B0606030504020204" pitchFamily="34" charset="0"/>
              </a:rPr>
              <a:t>Prezentacja załącznika nr 1 do zaleceń Grantodawcy – Zapotrzebowanie na środki (zaliczka)</a:t>
            </a:r>
            <a:endParaRPr lang="pl-PL" sz="2000" i="1" dirty="0">
              <a:solidFill>
                <a:srgbClr val="00B050"/>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9</a:t>
            </a:fld>
            <a:endParaRPr lang="pl-PL" dirty="0"/>
          </a:p>
        </p:txBody>
      </p:sp>
    </p:spTree>
    <p:extLst>
      <p:ext uri="{BB962C8B-B14F-4D97-AF65-F5344CB8AC3E}">
        <p14:creationId xmlns:p14="http://schemas.microsoft.com/office/powerpoint/2010/main" val="3346249903"/>
      </p:ext>
    </p:extLst>
  </p:cSld>
  <p:clrMapOvr>
    <a:masterClrMapping/>
  </p:clrMapOvr>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0D9CEDFC1EE654EB1D31AF6B3C395EF" ma:contentTypeVersion="2" ma:contentTypeDescription="Utwórz nowy dokument." ma:contentTypeScope="" ma:versionID="c29649771d76bb0eccc60658f63abebf">
  <xsd:schema xmlns:xsd="http://www.w3.org/2001/XMLSchema" xmlns:xs="http://www.w3.org/2001/XMLSchema" xmlns:p="http://schemas.microsoft.com/office/2006/metadata/properties" xmlns:ns2="34792cdb-b207-4b1e-9f5b-2b41ccf7e8c8" targetNamespace="http://schemas.microsoft.com/office/2006/metadata/properties" ma:root="true" ma:fieldsID="67401d2752178325b439327df89c1249" ns2:_="">
    <xsd:import namespace="34792cdb-b207-4b1e-9f5b-2b41ccf7e8c8"/>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792cdb-b207-4b1e-9f5b-2b41ccf7e8c8" elementFormDefault="qualified">
    <xsd:import namespace="http://schemas.microsoft.com/office/2006/documentManagement/types"/>
    <xsd:import namespace="http://schemas.microsoft.com/office/infopath/2007/PartnerControls"/>
    <xsd:element name="SharedWithUsers" ma:index="8" nillable="true" ma:displayName="Udostępnianie"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EB58FC-05E9-440C-9180-519C4185A44A}"/>
</file>

<file path=customXml/itemProps2.xml><?xml version="1.0" encoding="utf-8"?>
<ds:datastoreItem xmlns:ds="http://schemas.openxmlformats.org/officeDocument/2006/customXml" ds:itemID="{77CAA199-C63B-4B29-9643-D7B67832F7E1}"/>
</file>

<file path=customXml/itemProps3.xml><?xml version="1.0" encoding="utf-8"?>
<ds:datastoreItem xmlns:ds="http://schemas.openxmlformats.org/officeDocument/2006/customXml" ds:itemID="{644607E4-E582-4674-8516-ADD10AFEC146}"/>
</file>

<file path=docProps/app.xml><?xml version="1.0" encoding="utf-8"?>
<Properties xmlns="http://schemas.openxmlformats.org/officeDocument/2006/extended-properties" xmlns:vt="http://schemas.openxmlformats.org/officeDocument/2006/docPropsVTypes">
  <Template>Prezentacja z numerem strony</Template>
  <TotalTime>1101</TotalTime>
  <Words>3855</Words>
  <Application>Microsoft Office PowerPoint</Application>
  <PresentationFormat>Niestandardowy</PresentationFormat>
  <Paragraphs>312</Paragraphs>
  <Slides>36</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36</vt:i4>
      </vt:variant>
    </vt:vector>
  </HeadingPairs>
  <TitlesOfParts>
    <vt:vector size="42" baseType="lpstr">
      <vt:lpstr>Arial</vt:lpstr>
      <vt:lpstr>Calibri</vt:lpstr>
      <vt:lpstr>Calibri-Bold</vt:lpstr>
      <vt:lpstr>Open Sans</vt:lpstr>
      <vt:lpstr>Wingdings</vt:lpstr>
      <vt:lpstr>Motyw pakietu Office</vt:lpstr>
      <vt:lpstr>Wypłaty grantu i rozliczanie umów  w projekcie „Wsparcie podstawowej opieki zdrowotnej (POZ)”</vt:lpstr>
      <vt:lpstr>Kiedy wymagany jest aneks?</vt:lpstr>
      <vt:lpstr>Kiedy potrzebna jest zgoda OW NFZ (bez aneksu)</vt:lpstr>
      <vt:lpstr>Na co zgoda nie jest wymagana</vt:lpstr>
      <vt:lpstr>Zasady wypłacania grantu</vt:lpstr>
      <vt:lpstr>Zapotrzebowanie na środki w formie refundacji</vt:lpstr>
      <vt:lpstr>Zapotrzebowanie na środki w formie refundacji</vt:lpstr>
      <vt:lpstr>Zapotrzebowanie na środki w formie zaliczki</vt:lpstr>
      <vt:lpstr>Zapotrzebowanie na środki w formie zaliczki</vt:lpstr>
      <vt:lpstr>Sprawozdania okresowe projektu </vt:lpstr>
      <vt:lpstr>Terminy składania sprawozdań okresowych</vt:lpstr>
      <vt:lpstr>Terminy składania sprawozdań okresowych</vt:lpstr>
      <vt:lpstr>Terminy składania sprawozdań okresowych</vt:lpstr>
      <vt:lpstr>Terminy składania sprawozdań okresowych</vt:lpstr>
      <vt:lpstr>Zwrot niewykorzystanej transzy zaliczki lub jej części</vt:lpstr>
      <vt:lpstr>Zwrot niewykorzystanej transzy zaliczki lub jej części</vt:lpstr>
      <vt:lpstr>Zwrot niewykorzystanej transzy zaliczki lub jej części</vt:lpstr>
      <vt:lpstr>Tytuł przelewu do zwrotu niewykorzystanej transzy zaliczki lub jej części</vt:lpstr>
      <vt:lpstr>Wypłata kolejnej transzy zaliczki</vt:lpstr>
      <vt:lpstr>Odsetki bankowe od środków zaliczki</vt:lpstr>
      <vt:lpstr>Tytuł przelewu do zwrotu odsetek</vt:lpstr>
      <vt:lpstr>Prawidłowe sporządzanie sprawozdania okresowego</vt:lpstr>
      <vt:lpstr>Prawidłowe sporządzanie sprawozdania okresowego</vt:lpstr>
      <vt:lpstr>Prawidłowe sporządzanie sprawozdania okresowego</vt:lpstr>
      <vt:lpstr>Prawidłowe sporządzanie sprawozdania okresowego</vt:lpstr>
      <vt:lpstr>Załączniki do sprawozdania okresowego</vt:lpstr>
      <vt:lpstr>Załączniki do sprawozdania okresowego</vt:lpstr>
      <vt:lpstr>Załączniki do sprawozdania okresowego</vt:lpstr>
      <vt:lpstr>Załączniki do sprawozdania okresowego</vt:lpstr>
      <vt:lpstr>Dowód księgowy – oznakowanie</vt:lpstr>
      <vt:lpstr>Dowód księgowy – oznakowanie</vt:lpstr>
      <vt:lpstr>Dowód księgowy – oznakowanie</vt:lpstr>
      <vt:lpstr>Opis dowodu księgowego </vt:lpstr>
      <vt:lpstr>Opis dowodu księgowego </vt:lpstr>
      <vt:lpstr>Potwierdzenie zapłaty</vt:lpstr>
      <vt:lpstr>Wsparcie podstawowej opieki zdrowotnej (POZ)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Szwaj Joanna</cp:lastModifiedBy>
  <cp:revision>118</cp:revision>
  <dcterms:created xsi:type="dcterms:W3CDTF">2022-06-22T09:40:44Z</dcterms:created>
  <dcterms:modified xsi:type="dcterms:W3CDTF">2025-04-08T07:41:05Z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0x01010050D9CEDFC1EE654EB1D31AF6B3C395EF</vt:lpwstr>
  </property>
</Properties>
</file>