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83" r:id="rId3"/>
    <p:sldId id="290" r:id="rId4"/>
    <p:sldId id="291" r:id="rId5"/>
    <p:sldId id="292" r:id="rId6"/>
    <p:sldId id="265" r:id="rId7"/>
    <p:sldId id="274" r:id="rId8"/>
    <p:sldId id="281" r:id="rId9"/>
    <p:sldId id="278" r:id="rId10"/>
    <p:sldId id="280" r:id="rId11"/>
    <p:sldId id="276" r:id="rId12"/>
    <p:sldId id="279" r:id="rId13"/>
    <p:sldId id="277" r:id="rId14"/>
    <p:sldId id="287" r:id="rId15"/>
    <p:sldId id="260" r:id="rId16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1056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03.03.2025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03.03.2025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03.03.2025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niks.nfz.gov.pl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8208501" cy="1645714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Przygotowanie do zawierania umów w projekcie „Wsparcie podstawowej opieki zdrowotnej (POZ)”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03.03.2025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DA9EC-60D5-47BE-A6AA-6EE080592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3 – ROZEZNANIE RYNKU – dla zamówień o wartości powyżej 50 tys. zł netto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D7AAB9-5D50-4E30-92C2-00A1FC7DE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325" y="2411685"/>
            <a:ext cx="8639293" cy="2664096"/>
          </a:xfrm>
        </p:spPr>
        <p:txBody>
          <a:bodyPr/>
          <a:lstStyle/>
          <a:p>
            <a:r>
              <a:rPr lang="pl-PL" dirty="0"/>
              <a:t>Do Wyboru oferty najkorzystniejszej można wziąć oferty pozyskane na etapie szacowania wartości zamówienia jeśli nie utraciły swojej ważności.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Jeśli oferty straciły ważność lub Grantobiorca chce ponownie przeprowadzić rozeznanie rynku to upublicznienia zapytania ofertowego na stronie internetowej  lub  wysyła je do co najmniej 3 potencjalnych oferentów lub pozyskuje cenniki ze stron internetowych.</a:t>
            </a:r>
          </a:p>
          <a:p>
            <a:pPr marL="0" indent="0">
              <a:buNone/>
            </a:pPr>
            <a:endParaRPr lang="pl-PL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F049EA-E496-4101-A6D6-BA519E820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881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sp>
        <p:nvSpPr>
          <p:cNvPr id="7" name="Prostokąt zaokrąglony 1">
            <a:extLst>
              <a:ext uri="{FF2B5EF4-FFF2-40B4-BE49-F238E27FC236}">
                <a16:creationId xmlns:a16="http://schemas.microsoft.com/office/drawing/2014/main" id="{57800FD8-4ACE-4E54-9C60-D77A041FC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215" y="1045553"/>
            <a:ext cx="4257402" cy="89543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SZACOWANIE WARTOŚCI ZAMÓWIENIA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Podstawą ustalenia wartości zamówienia jest całkowite szacunkowe wynagrodzenie wykonawcy, bez podatku od towarów i usług, ustalone przez Grantobiorcę z należytą starannością.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B53F6858-3CF4-4041-BD70-2793381EFC4E}"/>
              </a:ext>
            </a:extLst>
          </p:cNvPr>
          <p:cNvSpPr/>
          <p:nvPr/>
        </p:nvSpPr>
        <p:spPr>
          <a:xfrm>
            <a:off x="4493072" y="1449677"/>
            <a:ext cx="25519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0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</a:rPr>
              <a:t> </a:t>
            </a:r>
            <a:endParaRPr lang="pl-PL" sz="2000" b="1" dirty="0">
              <a:ln w="10541" cmpd="sng">
                <a:noFill/>
                <a:prstDash val="solid"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rostokąt zaokrąglony 3">
            <a:extLst>
              <a:ext uri="{FF2B5EF4-FFF2-40B4-BE49-F238E27FC236}">
                <a16:creationId xmlns:a16="http://schemas.microsoft.com/office/drawing/2014/main" id="{F4A3AEA8-AB41-45C9-9F0D-8EEDCB4FF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81" y="2421405"/>
            <a:ext cx="3112065" cy="103308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 50 tys. PLN netto (włącznie) 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Prostokąt zaokrąglony 4">
            <a:extLst>
              <a:ext uri="{FF2B5EF4-FFF2-40B4-BE49-F238E27FC236}">
                <a16:creationId xmlns:a16="http://schemas.microsoft.com/office/drawing/2014/main" id="{3C1E367D-F129-4648-BD1F-4A92F63FC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145" y="2409320"/>
            <a:ext cx="3179820" cy="100958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powyżej 50 tys. zł netto</a:t>
            </a:r>
            <a:br>
              <a:rPr lang="pl-P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ROZEZNANIE RYNKU </a:t>
            </a:r>
            <a:endParaRPr kumimoji="0" lang="pl-PL" altLang="pl-PL" sz="11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rostokąt zaokrąglony 6">
            <a:extLst>
              <a:ext uri="{FF2B5EF4-FFF2-40B4-BE49-F238E27FC236}">
                <a16:creationId xmlns:a16="http://schemas.microsoft.com/office/drawing/2014/main" id="{87ABC2DE-E7F9-4AC6-882C-5FAA50268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09" y="4072684"/>
            <a:ext cx="2037140" cy="24414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400" dirty="0"/>
              <a:t>nie wymagają udokumentowania sposobu wyboru dostawcy/wykonawcy</a:t>
            </a:r>
            <a:endParaRPr kumimoji="0" lang="pl-PL" altLang="pl-P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trzałka w dół 11">
            <a:extLst>
              <a:ext uri="{FF2B5EF4-FFF2-40B4-BE49-F238E27FC236}">
                <a16:creationId xmlns:a16="http://schemas.microsoft.com/office/drawing/2014/main" id="{6337E38D-C9BE-48C0-B7C6-3F65F66A1752}"/>
              </a:ext>
            </a:extLst>
          </p:cNvPr>
          <p:cNvSpPr/>
          <p:nvPr/>
        </p:nvSpPr>
        <p:spPr>
          <a:xfrm>
            <a:off x="2015357" y="3518171"/>
            <a:ext cx="770255" cy="53439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5" name="Strzałka w dół 12">
            <a:extLst>
              <a:ext uri="{FF2B5EF4-FFF2-40B4-BE49-F238E27FC236}">
                <a16:creationId xmlns:a16="http://schemas.microsoft.com/office/drawing/2014/main" id="{73A09F08-8427-49E1-A89C-2B00E4BF9E1A}"/>
              </a:ext>
            </a:extLst>
          </p:cNvPr>
          <p:cNvSpPr/>
          <p:nvPr/>
        </p:nvSpPr>
        <p:spPr>
          <a:xfrm>
            <a:off x="5601203" y="1958908"/>
            <a:ext cx="770255" cy="414655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7" name="Strzałka w dół 14">
            <a:extLst>
              <a:ext uri="{FF2B5EF4-FFF2-40B4-BE49-F238E27FC236}">
                <a16:creationId xmlns:a16="http://schemas.microsoft.com/office/drawing/2014/main" id="{E7844506-4682-46A4-B2F3-345BA082F281}"/>
              </a:ext>
            </a:extLst>
          </p:cNvPr>
          <p:cNvSpPr/>
          <p:nvPr/>
        </p:nvSpPr>
        <p:spPr>
          <a:xfrm>
            <a:off x="5411008" y="3442402"/>
            <a:ext cx="770255" cy="49918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9" name="Prostokąt zaokrąglony 14">
            <a:extLst>
              <a:ext uri="{FF2B5EF4-FFF2-40B4-BE49-F238E27FC236}">
                <a16:creationId xmlns:a16="http://schemas.microsoft.com/office/drawing/2014/main" id="{AD08543C-7CA4-45F2-942C-4FD785910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0934" y="3912911"/>
            <a:ext cx="2037140" cy="310728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upublicznienie zapytania ofertowego na stronie internetowej </a:t>
            </a: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lub  jego wysłanie do co najmniej 3 potencjalnych</a:t>
            </a:r>
            <a:r>
              <a:rPr kumimoji="0" lang="pl-PL" altLang="pl-PL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oferentów, pozyskanie cenników ze stron internetowych.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l-PL" sz="1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ależy uzyskać, co najmniej dwie ważne oferty.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1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l-PL" altLang="pl-PL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orównanie ofert</a:t>
            </a:r>
            <a:endParaRPr kumimoji="0" lang="pl-PL" altLang="pl-PL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dla potwierdzenia, że wydatek został dokonany w sposób racjonalny, efektywny i przejrzysty, z zachowaniem zasad uzyskiwania najlepszych efektów z danych nakładów.</a:t>
            </a:r>
            <a:endParaRPr kumimoji="0" lang="pl-PL" altLang="pl-P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95E07E2-8876-4122-B1A6-0F8D54CE3454}"/>
              </a:ext>
            </a:extLst>
          </p:cNvPr>
          <p:cNvSpPr txBox="1"/>
          <p:nvPr/>
        </p:nvSpPr>
        <p:spPr>
          <a:xfrm>
            <a:off x="376323" y="312339"/>
            <a:ext cx="868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Podmioty nie stosujące ustawy Prawo zamówień publicznych</a:t>
            </a:r>
          </a:p>
        </p:txBody>
      </p:sp>
      <p:sp>
        <p:nvSpPr>
          <p:cNvPr id="21" name="Strzałka w dół 10">
            <a:extLst>
              <a:ext uri="{FF2B5EF4-FFF2-40B4-BE49-F238E27FC236}">
                <a16:creationId xmlns:a16="http://schemas.microsoft.com/office/drawing/2014/main" id="{0B55135E-0079-4859-8C1A-E09B77112725}"/>
              </a:ext>
            </a:extLst>
          </p:cNvPr>
          <p:cNvSpPr/>
          <p:nvPr/>
        </p:nvSpPr>
        <p:spPr>
          <a:xfrm>
            <a:off x="2942795" y="1960864"/>
            <a:ext cx="770255" cy="41270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A98A0006-D309-405B-ACEC-579EC854FDF2}"/>
              </a:ext>
            </a:extLst>
          </p:cNvPr>
          <p:cNvSpPr txBox="1"/>
          <p:nvPr/>
        </p:nvSpPr>
        <p:spPr>
          <a:xfrm>
            <a:off x="8031037" y="906463"/>
            <a:ext cx="239355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100" dirty="0">
                <a:solidFill>
                  <a:srgbClr val="FF0000"/>
                </a:solidFill>
              </a:rPr>
              <a:t>Szacuje się wartość zamówienia osobno w ramach każdej kategorii - zgodnie z Załącznikiem </a:t>
            </a:r>
          </a:p>
          <a:p>
            <a:r>
              <a:rPr lang="pl-PL" sz="1100" dirty="0">
                <a:solidFill>
                  <a:srgbClr val="FF0000"/>
                </a:solidFill>
              </a:rPr>
              <a:t>nr 4 (Harmonogram Realizacji Przedsięwzięcia) do Umowy o powierzenie grantu !!!</a:t>
            </a:r>
          </a:p>
        </p:txBody>
      </p:sp>
      <p:sp>
        <p:nvSpPr>
          <p:cNvPr id="24" name="Dymek mowy: prostokąt 23">
            <a:extLst>
              <a:ext uri="{FF2B5EF4-FFF2-40B4-BE49-F238E27FC236}">
                <a16:creationId xmlns:a16="http://schemas.microsoft.com/office/drawing/2014/main" id="{82F23368-8ECB-4DFD-AF1A-B08F527A6E20}"/>
              </a:ext>
            </a:extLst>
          </p:cNvPr>
          <p:cNvSpPr/>
          <p:nvPr/>
        </p:nvSpPr>
        <p:spPr>
          <a:xfrm>
            <a:off x="7789995" y="906463"/>
            <a:ext cx="2524463" cy="1145182"/>
          </a:xfrm>
          <a:prstGeom prst="wedgeRectCallout">
            <a:avLst>
              <a:gd name="adj1" fmla="val -91636"/>
              <a:gd name="adj2" fmla="val 130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trzałka w dół 13">
            <a:extLst>
              <a:ext uri="{FF2B5EF4-FFF2-40B4-BE49-F238E27FC236}">
                <a16:creationId xmlns:a16="http://schemas.microsoft.com/office/drawing/2014/main" id="{7237B1AC-BF77-444F-A3C5-86810FDE5C2E}"/>
              </a:ext>
            </a:extLst>
          </p:cNvPr>
          <p:cNvSpPr/>
          <p:nvPr/>
        </p:nvSpPr>
        <p:spPr>
          <a:xfrm rot="16200000">
            <a:off x="7012303" y="4251806"/>
            <a:ext cx="350980" cy="628916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6" name="Strzałka w dół 13">
            <a:extLst>
              <a:ext uri="{FF2B5EF4-FFF2-40B4-BE49-F238E27FC236}">
                <a16:creationId xmlns:a16="http://schemas.microsoft.com/office/drawing/2014/main" id="{ACA5468E-C4DF-480C-B4A9-19F4C87F6DB4}"/>
              </a:ext>
            </a:extLst>
          </p:cNvPr>
          <p:cNvSpPr/>
          <p:nvPr/>
        </p:nvSpPr>
        <p:spPr>
          <a:xfrm rot="16200000">
            <a:off x="7012303" y="5847966"/>
            <a:ext cx="350980" cy="628916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52EE36AA-CE64-446D-BE08-EE39DCE22ED1}"/>
              </a:ext>
            </a:extLst>
          </p:cNvPr>
          <p:cNvSpPr txBox="1"/>
          <p:nvPr/>
        </p:nvSpPr>
        <p:spPr>
          <a:xfrm>
            <a:off x="7502251" y="4072684"/>
            <a:ext cx="30999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dirty="0"/>
              <a:t>załącznik nr 8 do umowy o powierzenie grantu [Oświadczenie o braku współpracy z Rosją]  - Oferent jest zobowiązany podpisać w momencie wyłonienia go jako Wykonawca.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EBD268B1-EC21-4582-9903-EA8C2A47A953}"/>
              </a:ext>
            </a:extLst>
          </p:cNvPr>
          <p:cNvSpPr txBox="1"/>
          <p:nvPr/>
        </p:nvSpPr>
        <p:spPr>
          <a:xfrm>
            <a:off x="7502251" y="5015955"/>
            <a:ext cx="3126531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100" dirty="0"/>
              <a:t>Z przeprowadzonego rozeznania rynku sporządza się </a:t>
            </a:r>
            <a:r>
              <a:rPr lang="pl-PL" sz="1100" b="1" dirty="0"/>
              <a:t>protokół</a:t>
            </a:r>
            <a:r>
              <a:rPr lang="pl-PL" sz="1100" dirty="0"/>
              <a:t>, który zawiera co najmniej:</a:t>
            </a:r>
          </a:p>
          <a:p>
            <a:r>
              <a:rPr lang="pl-PL" sz="1100" dirty="0"/>
              <a:t>a)informację o formie przeprowadzenia rozeznania rynku (strona internetowa, zapytania e- mailowe, cenniki ze stron www);</a:t>
            </a:r>
          </a:p>
          <a:p>
            <a:r>
              <a:rPr lang="pl-PL" sz="1100" dirty="0"/>
              <a:t>b)wykaz pozyskanych ofert/cenników (należy je dodatkowo dołączyć do protokołu);</a:t>
            </a:r>
          </a:p>
          <a:p>
            <a:r>
              <a:rPr lang="pl-PL" sz="1100" dirty="0"/>
              <a:t>c)wskazanie wybranej oferty wraz z uzasadnieniem wyboru (zgodnie z przyjętymi kryteriami oceny ofert).</a:t>
            </a:r>
          </a:p>
          <a:p>
            <a:r>
              <a:rPr lang="pl-PL" sz="1100" dirty="0"/>
              <a:t>d)datę sporządzenia protokołu i podpis zamawiającego lub osoby upoważnionej do podejmowania czynności w jego imieniu.</a:t>
            </a:r>
          </a:p>
        </p:txBody>
      </p:sp>
    </p:spTree>
    <p:extLst>
      <p:ext uri="{BB962C8B-B14F-4D97-AF65-F5344CB8AC3E}">
        <p14:creationId xmlns:p14="http://schemas.microsoft.com/office/powerpoint/2010/main" val="892762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sp>
        <p:nvSpPr>
          <p:cNvPr id="7" name="Prostokąt zaokrąglony 1">
            <a:extLst>
              <a:ext uri="{FF2B5EF4-FFF2-40B4-BE49-F238E27FC236}">
                <a16:creationId xmlns:a16="http://schemas.microsoft.com/office/drawing/2014/main" id="{57800FD8-4ACE-4E54-9C60-D77A041FC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787" y="1054721"/>
            <a:ext cx="7408195" cy="89543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SZACOWANIE WARTOŚCI ZAMÓWIENIA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Podstawą ustalenia wartości zamówienia jest całkowite szacunkowe wynagrodzenie wykonawcy, bez podatku od towarów i usług, ustalone przez Grantobiorcę z należytą starannością.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B53F6858-3CF4-4041-BD70-2793381EFC4E}"/>
              </a:ext>
            </a:extLst>
          </p:cNvPr>
          <p:cNvSpPr/>
          <p:nvPr/>
        </p:nvSpPr>
        <p:spPr>
          <a:xfrm>
            <a:off x="4493072" y="1449677"/>
            <a:ext cx="25519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0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</a:rPr>
              <a:t> </a:t>
            </a:r>
            <a:endParaRPr lang="pl-PL" sz="2000" b="1" dirty="0">
              <a:ln w="10541" cmpd="sng">
                <a:noFill/>
                <a:prstDash val="solid"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rostokąt zaokrąglony 3">
            <a:extLst>
              <a:ext uri="{FF2B5EF4-FFF2-40B4-BE49-F238E27FC236}">
                <a16:creationId xmlns:a16="http://schemas.microsoft.com/office/drawing/2014/main" id="{F4A3AEA8-AB41-45C9-9F0D-8EEDCB4FF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818" y="2414813"/>
            <a:ext cx="3112065" cy="103308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 50 tys. PLN netto (włącznie)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Prostokąt zaokrąglony 4">
            <a:extLst>
              <a:ext uri="{FF2B5EF4-FFF2-40B4-BE49-F238E27FC236}">
                <a16:creationId xmlns:a16="http://schemas.microsoft.com/office/drawing/2014/main" id="{3C1E367D-F129-4648-BD1F-4A92F63FC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7029" y="2353538"/>
            <a:ext cx="2529009" cy="100958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powyżej 50 tys. zł netto</a:t>
            </a:r>
            <a:br>
              <a:rPr lang="pl-P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ROZEZNANIE RYNKU </a:t>
            </a:r>
            <a:endParaRPr kumimoji="0" lang="pl-PL" altLang="pl-PL" sz="11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rostokąt zaokrąglony 6">
            <a:extLst>
              <a:ext uri="{FF2B5EF4-FFF2-40B4-BE49-F238E27FC236}">
                <a16:creationId xmlns:a16="http://schemas.microsoft.com/office/drawing/2014/main" id="{87ABC2DE-E7F9-4AC6-882C-5FAA50268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09" y="4072684"/>
            <a:ext cx="2037140" cy="24414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400" dirty="0"/>
              <a:t>nie wymagają udokumentowania sposobu wyboru dostawcy/wykonawcy </a:t>
            </a:r>
            <a:r>
              <a:rPr lang="pl-PL" sz="1400" b="1" dirty="0"/>
              <a:t>lub zgodnie z wewnętrznym Regulaminem udzielania zamówień publicznych</a:t>
            </a:r>
            <a:endParaRPr kumimoji="0" lang="pl-PL" altLang="pl-PL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trzałka w dół 11">
            <a:extLst>
              <a:ext uri="{FF2B5EF4-FFF2-40B4-BE49-F238E27FC236}">
                <a16:creationId xmlns:a16="http://schemas.microsoft.com/office/drawing/2014/main" id="{6337E38D-C9BE-48C0-B7C6-3F65F66A1752}"/>
              </a:ext>
            </a:extLst>
          </p:cNvPr>
          <p:cNvSpPr/>
          <p:nvPr/>
        </p:nvSpPr>
        <p:spPr>
          <a:xfrm>
            <a:off x="2015357" y="3518171"/>
            <a:ext cx="770255" cy="53439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5" name="Strzałka w dół 12">
            <a:extLst>
              <a:ext uri="{FF2B5EF4-FFF2-40B4-BE49-F238E27FC236}">
                <a16:creationId xmlns:a16="http://schemas.microsoft.com/office/drawing/2014/main" id="{73A09F08-8427-49E1-A89C-2B00E4BF9E1A}"/>
              </a:ext>
            </a:extLst>
          </p:cNvPr>
          <p:cNvSpPr/>
          <p:nvPr/>
        </p:nvSpPr>
        <p:spPr>
          <a:xfrm>
            <a:off x="4991512" y="1950775"/>
            <a:ext cx="770255" cy="414655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7" name="Strzałka w dół 14">
            <a:extLst>
              <a:ext uri="{FF2B5EF4-FFF2-40B4-BE49-F238E27FC236}">
                <a16:creationId xmlns:a16="http://schemas.microsoft.com/office/drawing/2014/main" id="{E7844506-4682-46A4-B2F3-345BA082F281}"/>
              </a:ext>
            </a:extLst>
          </p:cNvPr>
          <p:cNvSpPr/>
          <p:nvPr/>
        </p:nvSpPr>
        <p:spPr>
          <a:xfrm>
            <a:off x="4960778" y="3388425"/>
            <a:ext cx="770255" cy="49918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19" name="Prostokąt zaokrąglony 14">
            <a:extLst>
              <a:ext uri="{FF2B5EF4-FFF2-40B4-BE49-F238E27FC236}">
                <a16:creationId xmlns:a16="http://schemas.microsoft.com/office/drawing/2014/main" id="{AD08543C-7CA4-45F2-942C-4FD785910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246" y="3912911"/>
            <a:ext cx="2827828" cy="28192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upublicznienie zapytania ofertowego na stronie internetowej </a:t>
            </a: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lub  jego wysłanie do co najmniej 3 potencjalnych</a:t>
            </a:r>
            <a:r>
              <a:rPr kumimoji="0" lang="pl-PL" altLang="pl-PL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oferentów, pozyskanie cenników ze stron internetowych.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l-PL" sz="1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ależy uzyskać, co najmniej dwie ważne oferty.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10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pl-PL" altLang="pl-PL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orównanie ofert</a:t>
            </a:r>
            <a:endParaRPr kumimoji="0" lang="pl-PL" altLang="pl-PL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dla potwierdzenia, że wydatek został dokonany w sposób racjonalny, efektywny i przejrzysty, z zachowaniem zasad uzyskiwania najlepszych efektów z danych nakładów.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1000" b="1" dirty="0">
                <a:latin typeface="Calibri" pitchFamily="34" charset="0"/>
                <a:cs typeface="Times New Roman" pitchFamily="18" charset="0"/>
              </a:rPr>
              <a:t>MOŻNA ZASTOSOWAĆ ZAPISY WEWNĘTRZEGO REGULAMINU UDZIALANIA ZAMÓWIEŃ PUBLICZNYCH JEŚLI JEGO ZAPISY NIE SĄ MNIEJ RESTRYKCYJNE NIŻ ZAPISY ZALECEŃ GRANTODAWCY.</a:t>
            </a:r>
            <a:endParaRPr kumimoji="0" lang="pl-PL" altLang="pl-PL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95E07E2-8876-4122-B1A6-0F8D54CE3454}"/>
              </a:ext>
            </a:extLst>
          </p:cNvPr>
          <p:cNvSpPr txBox="1"/>
          <p:nvPr/>
        </p:nvSpPr>
        <p:spPr>
          <a:xfrm>
            <a:off x="380107" y="245808"/>
            <a:ext cx="10442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Podmioty zobligowane do stosowania ustawy Prawo zamówień publicznych</a:t>
            </a:r>
          </a:p>
        </p:txBody>
      </p:sp>
      <p:sp>
        <p:nvSpPr>
          <p:cNvPr id="21" name="Strzałka w dół 10">
            <a:extLst>
              <a:ext uri="{FF2B5EF4-FFF2-40B4-BE49-F238E27FC236}">
                <a16:creationId xmlns:a16="http://schemas.microsoft.com/office/drawing/2014/main" id="{0B55135E-0079-4859-8C1A-E09B77112725}"/>
              </a:ext>
            </a:extLst>
          </p:cNvPr>
          <p:cNvSpPr/>
          <p:nvPr/>
        </p:nvSpPr>
        <p:spPr>
          <a:xfrm>
            <a:off x="2015357" y="1983832"/>
            <a:ext cx="770255" cy="41270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5" name="Strzałka w dół 13">
            <a:extLst>
              <a:ext uri="{FF2B5EF4-FFF2-40B4-BE49-F238E27FC236}">
                <a16:creationId xmlns:a16="http://schemas.microsoft.com/office/drawing/2014/main" id="{7237B1AC-BF77-444F-A3C5-86810FDE5C2E}"/>
              </a:ext>
            </a:extLst>
          </p:cNvPr>
          <p:cNvSpPr/>
          <p:nvPr/>
        </p:nvSpPr>
        <p:spPr>
          <a:xfrm rot="16200000">
            <a:off x="7012303" y="4251806"/>
            <a:ext cx="350980" cy="628916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6" name="Strzałka w dół 13">
            <a:extLst>
              <a:ext uri="{FF2B5EF4-FFF2-40B4-BE49-F238E27FC236}">
                <a16:creationId xmlns:a16="http://schemas.microsoft.com/office/drawing/2014/main" id="{ACA5468E-C4DF-480C-B4A9-19F4C87F6DB4}"/>
              </a:ext>
            </a:extLst>
          </p:cNvPr>
          <p:cNvSpPr/>
          <p:nvPr/>
        </p:nvSpPr>
        <p:spPr>
          <a:xfrm rot="16200000">
            <a:off x="7012303" y="5847966"/>
            <a:ext cx="350980" cy="628916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52EE36AA-CE64-446D-BE08-EE39DCE22ED1}"/>
              </a:ext>
            </a:extLst>
          </p:cNvPr>
          <p:cNvSpPr txBox="1"/>
          <p:nvPr/>
        </p:nvSpPr>
        <p:spPr>
          <a:xfrm>
            <a:off x="7502251" y="4072684"/>
            <a:ext cx="30999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dirty="0"/>
              <a:t>załącznik nr 8 do umowy o powierzenie grantu [Oświadczenie o braku współpracy z Rosją]  - Oferent jest zobowiązany podpisać w momencie wyłonienia go jako Wykonawca.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EBD268B1-EC21-4582-9903-EA8C2A47A953}"/>
              </a:ext>
            </a:extLst>
          </p:cNvPr>
          <p:cNvSpPr txBox="1"/>
          <p:nvPr/>
        </p:nvSpPr>
        <p:spPr>
          <a:xfrm>
            <a:off x="7502251" y="5015955"/>
            <a:ext cx="3126531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100" dirty="0"/>
              <a:t>Z przeprowadzonego rozeznania rynku sporządza się </a:t>
            </a:r>
            <a:r>
              <a:rPr lang="pl-PL" sz="1100" b="1" dirty="0"/>
              <a:t>protokół</a:t>
            </a:r>
            <a:r>
              <a:rPr lang="pl-PL" sz="1100" dirty="0"/>
              <a:t>, który zawiera co najmniej:</a:t>
            </a:r>
          </a:p>
          <a:p>
            <a:r>
              <a:rPr lang="pl-PL" sz="1100" dirty="0"/>
              <a:t>a)informację o formie przeprowadzenia rozeznania rynku (strona internetowa, zapytania e- mailowe, cenniki ze stron www);</a:t>
            </a:r>
          </a:p>
          <a:p>
            <a:r>
              <a:rPr lang="pl-PL" sz="1100" dirty="0"/>
              <a:t>b)wykaz pozyskanych ofert/cenników (należy je dodatkowo dołączyć do protokołu);</a:t>
            </a:r>
          </a:p>
          <a:p>
            <a:r>
              <a:rPr lang="pl-PL" sz="1100" dirty="0"/>
              <a:t>c)wskazanie wybranej oferty wraz z uzasadnieniem wyboru (zgodnie z przyjętymi kryteriami oceny ofert).</a:t>
            </a:r>
          </a:p>
          <a:p>
            <a:r>
              <a:rPr lang="pl-PL" sz="1100" dirty="0"/>
              <a:t>d)datę sporządzenia protokołu i podpis zamawiającego lub osoby upoważnionej do podejmowania czynności w jego imieniu.</a:t>
            </a:r>
          </a:p>
        </p:txBody>
      </p:sp>
      <p:sp>
        <p:nvSpPr>
          <p:cNvPr id="20" name="Prostokąt zaokrąglony 4">
            <a:extLst>
              <a:ext uri="{FF2B5EF4-FFF2-40B4-BE49-F238E27FC236}">
                <a16:creationId xmlns:a16="http://schemas.microsoft.com/office/drawing/2014/main" id="{85B52F32-F9F5-41AF-9A33-6DAACECF7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0822" y="2366519"/>
            <a:ext cx="2529009" cy="100890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Dalsze progi zgodnie z ustawą PZP</a:t>
            </a:r>
            <a:endParaRPr kumimoji="0" lang="pl-PL" altLang="pl-PL" sz="11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Strzałka w dół 12">
            <a:extLst>
              <a:ext uri="{FF2B5EF4-FFF2-40B4-BE49-F238E27FC236}">
                <a16:creationId xmlns:a16="http://schemas.microsoft.com/office/drawing/2014/main" id="{B52E04DC-E38B-4296-811D-28F367CFAEBC}"/>
              </a:ext>
            </a:extLst>
          </p:cNvPr>
          <p:cNvSpPr/>
          <p:nvPr/>
        </p:nvSpPr>
        <p:spPr>
          <a:xfrm>
            <a:off x="8010200" y="1983832"/>
            <a:ext cx="770255" cy="414655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3750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96B76C-32D5-46F0-BD10-B2BDD680F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2" y="413995"/>
            <a:ext cx="8640381" cy="1080001"/>
          </a:xfrm>
        </p:spPr>
        <p:txBody>
          <a:bodyPr/>
          <a:lstStyle/>
          <a:p>
            <a:r>
              <a:rPr lang="pl-PL" dirty="0"/>
              <a:t>Pytania i odpowiedzi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C25D31-7971-4D96-8071-BF1EAE9DA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363" y="1355208"/>
            <a:ext cx="8928511" cy="5040000"/>
          </a:xfrm>
        </p:spPr>
        <p:txBody>
          <a:bodyPr/>
          <a:lstStyle/>
          <a:p>
            <a:r>
              <a:rPr lang="pl-PL" dirty="0"/>
              <a:t>Czy wydatki w ramach poszczególnych kategorii powinny być sumowane łącznie np. sprzęt i wyposażenie medyczne, sumujemy wszystkie wskazane pozycję z HRP w ramach kategorii nawet jeśli poszczególne pozycje były wysłane do różnych oferentów? </a:t>
            </a:r>
          </a:p>
          <a:p>
            <a:r>
              <a:rPr lang="pl-PL" dirty="0"/>
              <a:t>Odpowiedź: Tak sumujemy wszystkie pozycje z danej kategorii. Jeśli ich suma wynosi powyżej 50 tys. netto musicie Państwo posiadać co najmniej 2 ważne oferty dla każdego sprzętu z tej kategorii, zgodnie z procedurą rozeznania rynku.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D53CA3-CA03-48B1-ACD3-E5455D9A4C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25071" y="618159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42BCAE8-2E8D-4614-8E8D-76E2D7BC9DA1}"/>
              </a:ext>
            </a:extLst>
          </p:cNvPr>
          <p:cNvSpPr txBox="1"/>
          <p:nvPr/>
        </p:nvSpPr>
        <p:spPr>
          <a:xfrm>
            <a:off x="1475595" y="4326294"/>
            <a:ext cx="1221228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Sprzęt A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3D410E4-B366-47CE-97D6-0137C800594F}"/>
              </a:ext>
            </a:extLst>
          </p:cNvPr>
          <p:cNvSpPr txBox="1"/>
          <p:nvPr/>
        </p:nvSpPr>
        <p:spPr>
          <a:xfrm>
            <a:off x="3986761" y="4295354"/>
            <a:ext cx="1262857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Sprzęt B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11DF56B-6DAC-4F1B-A71C-F861F877A1E9}"/>
              </a:ext>
            </a:extLst>
          </p:cNvPr>
          <p:cNvSpPr txBox="1"/>
          <p:nvPr/>
        </p:nvSpPr>
        <p:spPr>
          <a:xfrm>
            <a:off x="5326646" y="4295354"/>
            <a:ext cx="1146791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Sprzęt C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83AFBA8-E054-4893-95D3-94F8DC7AAA53}"/>
              </a:ext>
            </a:extLst>
          </p:cNvPr>
          <p:cNvSpPr txBox="1"/>
          <p:nvPr/>
        </p:nvSpPr>
        <p:spPr>
          <a:xfrm>
            <a:off x="7523822" y="4270581"/>
            <a:ext cx="1350476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Sprzęt D</a:t>
            </a:r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54054C56-CDB9-4CEA-9CF7-E45EBC2DC3D0}"/>
              </a:ext>
            </a:extLst>
          </p:cNvPr>
          <p:cNvSpPr/>
          <p:nvPr/>
        </p:nvSpPr>
        <p:spPr>
          <a:xfrm>
            <a:off x="1929888" y="4774196"/>
            <a:ext cx="175658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4A512795-9B75-49FA-8787-BED059362A7D}"/>
              </a:ext>
            </a:extLst>
          </p:cNvPr>
          <p:cNvSpPr/>
          <p:nvPr/>
        </p:nvSpPr>
        <p:spPr>
          <a:xfrm>
            <a:off x="4715049" y="4722995"/>
            <a:ext cx="1262857" cy="6418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18B786B-9322-4565-A079-DD44B05F897C}"/>
              </a:ext>
            </a:extLst>
          </p:cNvPr>
          <p:cNvSpPr txBox="1"/>
          <p:nvPr/>
        </p:nvSpPr>
        <p:spPr>
          <a:xfrm>
            <a:off x="1259571" y="5397921"/>
            <a:ext cx="1653276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Wykonawca 1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B5FF537-01B2-46C1-A507-B81C05E7B9B8}"/>
              </a:ext>
            </a:extLst>
          </p:cNvPr>
          <p:cNvSpPr txBox="1"/>
          <p:nvPr/>
        </p:nvSpPr>
        <p:spPr>
          <a:xfrm>
            <a:off x="4422980" y="5397921"/>
            <a:ext cx="1653276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Wykonawca 2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B1DFD490-1C34-4F0F-97A5-1925C025AD75}"/>
              </a:ext>
            </a:extLst>
          </p:cNvPr>
          <p:cNvSpPr txBox="1"/>
          <p:nvPr/>
        </p:nvSpPr>
        <p:spPr>
          <a:xfrm>
            <a:off x="7372422" y="5397921"/>
            <a:ext cx="1653276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Wykonawca 3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579FF5C-8723-4F81-AE7C-C79FA051766B}"/>
              </a:ext>
            </a:extLst>
          </p:cNvPr>
          <p:cNvSpPr txBox="1"/>
          <p:nvPr/>
        </p:nvSpPr>
        <p:spPr>
          <a:xfrm>
            <a:off x="3041650" y="3766608"/>
            <a:ext cx="4824536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FF0000"/>
                </a:solidFill>
              </a:rPr>
              <a:t>Kategoria I - </a:t>
            </a:r>
            <a:r>
              <a:rPr lang="pl-PL" sz="1800" dirty="0">
                <a:solidFill>
                  <a:srgbClr val="FF0000"/>
                </a:solidFill>
                <a:ea typeface="Times New Roman"/>
              </a:rPr>
              <a:t>sprzęt i wyposażenie medyczne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DAA496A5-1071-4A75-A712-DA09C09E3F30}"/>
              </a:ext>
            </a:extLst>
          </p:cNvPr>
          <p:cNvSpPr txBox="1"/>
          <p:nvPr/>
        </p:nvSpPr>
        <p:spPr>
          <a:xfrm>
            <a:off x="1225167" y="5880495"/>
            <a:ext cx="1612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20 tys. zł netto 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DF7F6AB6-BEA7-4BE9-84E2-F63E9DD093CF}"/>
              </a:ext>
            </a:extLst>
          </p:cNvPr>
          <p:cNvSpPr txBox="1"/>
          <p:nvPr/>
        </p:nvSpPr>
        <p:spPr>
          <a:xfrm>
            <a:off x="7452963" y="5874889"/>
            <a:ext cx="1612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10 tys. zł netto 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9E4400F3-05B6-4A5B-9A15-1AA36AAAF239}"/>
              </a:ext>
            </a:extLst>
          </p:cNvPr>
          <p:cNvSpPr txBox="1"/>
          <p:nvPr/>
        </p:nvSpPr>
        <p:spPr>
          <a:xfrm>
            <a:off x="4464148" y="5849948"/>
            <a:ext cx="1612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25 tys. zł netto </a:t>
            </a:r>
          </a:p>
        </p:txBody>
      </p:sp>
      <p:sp>
        <p:nvSpPr>
          <p:cNvPr id="19" name="Strzałka: w dół 18">
            <a:extLst>
              <a:ext uri="{FF2B5EF4-FFF2-40B4-BE49-F238E27FC236}">
                <a16:creationId xmlns:a16="http://schemas.microsoft.com/office/drawing/2014/main" id="{76137ECE-94B8-4B86-8C89-B0178774028C}"/>
              </a:ext>
            </a:extLst>
          </p:cNvPr>
          <p:cNvSpPr/>
          <p:nvPr/>
        </p:nvSpPr>
        <p:spPr>
          <a:xfrm>
            <a:off x="8111231" y="4697353"/>
            <a:ext cx="175658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CFE42E4C-A1F5-46B2-83A3-9C31930FAE29}"/>
              </a:ext>
            </a:extLst>
          </p:cNvPr>
          <p:cNvSpPr txBox="1"/>
          <p:nvPr/>
        </p:nvSpPr>
        <p:spPr>
          <a:xfrm>
            <a:off x="1225167" y="6588149"/>
            <a:ext cx="7649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chemeClr val="tx2"/>
                </a:solidFill>
              </a:rPr>
              <a:t>Łączna suma  sprzętów A-D przekracza 50 tys. zł netto, Grantobiorca zobligowany jest to przeprowadzenia procedury rozeznania rynku.</a:t>
            </a:r>
          </a:p>
        </p:txBody>
      </p:sp>
    </p:spTree>
    <p:extLst>
      <p:ext uri="{BB962C8B-B14F-4D97-AF65-F5344CB8AC3E}">
        <p14:creationId xmlns:p14="http://schemas.microsoft.com/office/powerpoint/2010/main" val="41018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Wysokości zaliczek oraz ich rozliczanie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Wypłata </a:t>
            </a:r>
            <a:r>
              <a:rPr lang="pl-PL" u="sng" dirty="0"/>
              <a:t>pierwszej</a:t>
            </a:r>
            <a:r>
              <a:rPr lang="pl-PL" dirty="0"/>
              <a:t> zaliczki nie może przekroczyć 80% kwoty grantu</a:t>
            </a:r>
          </a:p>
          <a:p>
            <a:pPr lvl="1"/>
            <a:r>
              <a:rPr lang="pl-PL" dirty="0"/>
              <a:t>Zaliczka powinna być rozliczona w terminie maksymalnie 3 mc.</a:t>
            </a:r>
          </a:p>
          <a:p>
            <a:endParaRPr lang="pl-PL" dirty="0"/>
          </a:p>
          <a:p>
            <a:r>
              <a:rPr lang="pl-PL" dirty="0"/>
              <a:t>Każda kolejna transza zaliczki zostanie przekazana po rozliczeniu minimum 70% poprzedniej zaliczki i przedstawieniu prawidłowo sporządzonego sprawozdania okresowego.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6249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Wsparcie podstawowej opieki zdrowotnej (POZ)</a:t>
            </a:r>
          </a:p>
        </p:txBody>
      </p:sp>
      <p:pic>
        <p:nvPicPr>
          <p:cNvPr id="11" name="Symbol zastępczy obrazu 10">
            <a:extLst>
              <a:ext uri="{FF2B5EF4-FFF2-40B4-BE49-F238E27FC236}">
                <a16:creationId xmlns:a16="http://schemas.microsoft.com/office/drawing/2014/main" id="{97809A75-83C9-4DC1-AA7D-D3DA52D1318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87" b="18587"/>
          <a:stretch>
            <a:fillRect/>
          </a:stretch>
        </p:blipFill>
        <p:spPr>
          <a:xfrm>
            <a:off x="1025524" y="0"/>
            <a:ext cx="8640763" cy="5221288"/>
          </a:xfr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8CA8CFC-8CBA-42BE-ACFA-8A81630222C1}"/>
              </a:ext>
            </a:extLst>
          </p:cNvPr>
          <p:cNvSpPr txBox="1"/>
          <p:nvPr/>
        </p:nvSpPr>
        <p:spPr>
          <a:xfrm>
            <a:off x="2673350" y="3307834"/>
            <a:ext cx="5346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Aktualny etap realizacji projektu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1620F024-4636-4F61-92AB-80A3DA02D9C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9362" y="1979837"/>
            <a:ext cx="9433048" cy="466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l-PL" sz="2400" dirty="0">
                <a:solidFill>
                  <a:prstClr val="black"/>
                </a:solidFill>
                <a:ea typeface="Times New Roman"/>
              </a:rPr>
              <a:t> Termin na podpisanie umów upływa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19 marca 2025 </a:t>
            </a:r>
            <a:r>
              <a:rPr lang="pl-PL" sz="2400" dirty="0">
                <a:solidFill>
                  <a:prstClr val="black"/>
                </a:solidFill>
                <a:ea typeface="Times New Roman"/>
              </a:rPr>
              <a:t>r.</a:t>
            </a:r>
          </a:p>
          <a:p>
            <a:pPr lvl="2"/>
            <a:r>
              <a:rPr lang="pl-PL" sz="2400" dirty="0">
                <a:solidFill>
                  <a:prstClr val="black"/>
                </a:solidFill>
                <a:ea typeface="Times New Roman"/>
              </a:rPr>
              <a:t>Termin </a:t>
            </a:r>
            <a:r>
              <a:rPr lang="pl-PL" sz="2400" dirty="0" err="1">
                <a:solidFill>
                  <a:prstClr val="black"/>
                </a:solidFill>
                <a:ea typeface="Times New Roman"/>
              </a:rPr>
              <a:t>nieprzywracalny</a:t>
            </a:r>
            <a:endParaRPr lang="pl-PL" sz="2400" dirty="0">
              <a:solidFill>
                <a:prstClr val="black"/>
              </a:solidFill>
              <a:ea typeface="Times New Roman"/>
            </a:endParaRPr>
          </a:p>
          <a:p>
            <a:pPr lvl="2"/>
            <a:r>
              <a:rPr lang="pl-PL" sz="2400" dirty="0">
                <a:solidFill>
                  <a:prstClr val="black"/>
                </a:solidFill>
                <a:ea typeface="Times New Roman"/>
              </a:rPr>
              <a:t>Terminy przekazywania dokumentów w wersji roboczej mają charakter </a:t>
            </a:r>
            <a:r>
              <a:rPr lang="pl-PL" sz="2400" b="1" dirty="0">
                <a:solidFill>
                  <a:prstClr val="black"/>
                </a:solidFill>
                <a:ea typeface="Times New Roman"/>
              </a:rPr>
              <a:t>instrukcyjny</a:t>
            </a:r>
          </a:p>
          <a:p>
            <a:pPr lvl="1"/>
            <a:endParaRPr lang="pl-PL" sz="2400" dirty="0">
              <a:solidFill>
                <a:prstClr val="black"/>
              </a:solidFill>
              <a:ea typeface="Times New Roman"/>
            </a:endParaRPr>
          </a:p>
          <a:p>
            <a:pPr lvl="1"/>
            <a:r>
              <a:rPr lang="pl-PL" sz="2400" dirty="0">
                <a:solidFill>
                  <a:prstClr val="black"/>
                </a:solidFill>
              </a:rPr>
              <a:t> W szczególnie uzasadnionych przypadkach jest możliwość zwrócenia się do Centrali NFZ o wydłużenie terminu o 14 dni</a:t>
            </a:r>
          </a:p>
          <a:p>
            <a:pPr lvl="2"/>
            <a:r>
              <a:rPr lang="pl-PL" sz="2400" dirty="0">
                <a:solidFill>
                  <a:prstClr val="black"/>
                </a:solidFill>
              </a:rPr>
              <a:t>Sytuacje niezawinione, nieprzewidziane </a:t>
            </a:r>
          </a:p>
          <a:p>
            <a:pPr lvl="1"/>
            <a:endParaRPr lang="pl-PL" sz="2400" dirty="0">
              <a:solidFill>
                <a:prstClr val="black"/>
              </a:solidFill>
            </a:endParaRPr>
          </a:p>
          <a:p>
            <a:pPr lvl="1"/>
            <a:r>
              <a:rPr lang="pl-PL" sz="2400" dirty="0">
                <a:solidFill>
                  <a:prstClr val="black"/>
                </a:solidFill>
              </a:rPr>
              <a:t> Oczekujemy na wskazanie MUŚ do limitu 200 tys. EURO od kilku Grantobiorców</a:t>
            </a:r>
          </a:p>
          <a:p>
            <a:pPr marL="503971" lvl="1" indent="0">
              <a:buNone/>
            </a:pPr>
            <a:endParaRPr lang="pl-PL" sz="1400" dirty="0">
              <a:solidFill>
                <a:prstClr val="black"/>
              </a:solidFill>
              <a:ea typeface="Times New Roman"/>
            </a:endParaRPr>
          </a:p>
          <a:p>
            <a:pPr marL="503971" lvl="1" indent="0">
              <a:buNone/>
            </a:pPr>
            <a:endParaRPr lang="pl-PL" sz="1400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54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Załączniki do umowy: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825" y="1504921"/>
            <a:ext cx="9598441" cy="37232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nr 1 – Kopia powołania Prezesa NFZ – zostanie przekazana przez CF</a:t>
            </a:r>
          </a:p>
          <a:p>
            <a:pPr marL="0" indent="0">
              <a:buNone/>
            </a:pPr>
            <a:r>
              <a:rPr lang="pl-PL" dirty="0"/>
              <a:t>nr 2 – Kopia pełnomocnictwa dla osoby reprezentującej OW NFZ</a:t>
            </a:r>
          </a:p>
          <a:p>
            <a:pPr marL="0" indent="0">
              <a:buNone/>
            </a:pPr>
            <a:r>
              <a:rPr lang="pl-PL" dirty="0"/>
              <a:t>nr 3 – Kopia dokumentu potwierdzającego umocowanie przedstawiciela </a:t>
            </a:r>
            <a:r>
              <a:rPr lang="pl-PL" dirty="0" err="1"/>
              <a:t>Grantobiorcy</a:t>
            </a:r>
            <a:r>
              <a:rPr lang="pl-PL" dirty="0"/>
              <a:t> do działania w jego imieniu i na jego rzecz (pełnomocnictwo, wypis z KRS/wydruk CEIDG, inne)</a:t>
            </a:r>
          </a:p>
          <a:p>
            <a:pPr marL="0" indent="0">
              <a:buNone/>
            </a:pPr>
            <a:r>
              <a:rPr lang="pl-PL" dirty="0"/>
              <a:t>nr 4 - Harmonogram Realizacji Przedsięwzięcia</a:t>
            </a:r>
          </a:p>
          <a:p>
            <a:pPr marL="0" indent="0">
              <a:buNone/>
            </a:pPr>
            <a:r>
              <a:rPr lang="pl-PL" dirty="0"/>
              <a:t>nr 5 - Harmonogram Płatności</a:t>
            </a:r>
          </a:p>
          <a:p>
            <a:pPr marL="0" indent="0">
              <a:buNone/>
            </a:pPr>
            <a:r>
              <a:rPr lang="pl-PL" dirty="0"/>
              <a:t>nr 6 - Wzór oświadczenia o niepodleganiu wykluczeniu z możliwości otrzymania grantu, finansowanego ze środków Unii Europejskiej</a:t>
            </a:r>
          </a:p>
          <a:p>
            <a:pPr marL="0" indent="0">
              <a:buNone/>
            </a:pPr>
            <a:r>
              <a:rPr lang="pl-PL" dirty="0"/>
              <a:t>nr 7 - Wzór oświadczenia o kwalifikowalności podatku od towarów i usług w Przedsięwzięciu</a:t>
            </a:r>
          </a:p>
          <a:p>
            <a:pPr marL="0" indent="0">
              <a:buNone/>
            </a:pPr>
            <a:r>
              <a:rPr lang="pl-PL" dirty="0"/>
              <a:t>nr 8 - Wzór oświadczenia o braku współpracy z Rosją </a:t>
            </a:r>
          </a:p>
          <a:p>
            <a:pPr marL="0" indent="0">
              <a:buNone/>
            </a:pPr>
            <a:r>
              <a:rPr lang="pl-PL" dirty="0"/>
              <a:t>nr 9 - Klauzula Informacyjna</a:t>
            </a:r>
          </a:p>
          <a:p>
            <a:pPr marL="0" indent="0">
              <a:buNone/>
            </a:pPr>
            <a:r>
              <a:rPr lang="pl-PL" dirty="0"/>
              <a:t>nr 10 - Zakres kategorii udostępnianych danych osobowych</a:t>
            </a:r>
          </a:p>
          <a:p>
            <a:pPr marL="0" indent="0">
              <a:buNone/>
            </a:pPr>
            <a:r>
              <a:rPr lang="pl-PL" dirty="0"/>
              <a:t>Oraz zgodnie z procedurą – oświadczenie że przedsięwzięcie spełnia kryteria wyboru.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166695" y="1202167"/>
            <a:ext cx="1432180" cy="291741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33" y="861433"/>
            <a:ext cx="589722" cy="61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74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24735-008B-4606-81F5-511363E3B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Dodatkowe dokumenty niestanowiące załączników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D571BC-01A8-41A1-BECA-8A6BF214D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Procedura zakupowa – zaleca się posiadanie w dowolnej formie. </a:t>
            </a:r>
          </a:p>
          <a:p>
            <a:pPr lvl="1"/>
            <a:r>
              <a:rPr lang="pl-PL" dirty="0"/>
              <a:t>Dotyczy tylko podmiotów, którzy nie stosują PZP</a:t>
            </a:r>
          </a:p>
          <a:p>
            <a:r>
              <a:rPr lang="pl-PL" dirty="0"/>
              <a:t>Protokół z aktualnego rozeznania rynku</a:t>
            </a:r>
          </a:p>
          <a:p>
            <a:pPr lvl="1"/>
            <a:r>
              <a:rPr lang="pl-PL" dirty="0"/>
              <a:t>Dokonanie oceny wartości wskazanych produktów vs. średnie ceny</a:t>
            </a:r>
          </a:p>
          <a:p>
            <a:r>
              <a:rPr lang="pl-PL" dirty="0"/>
              <a:t>Plan działań profilaktycznych</a:t>
            </a:r>
          </a:p>
          <a:p>
            <a:pPr lvl="1"/>
            <a:r>
              <a:rPr lang="pl-PL" dirty="0"/>
              <a:t>Ocena dokumentu i wskaźników </a:t>
            </a:r>
          </a:p>
          <a:p>
            <a:pPr lvl="1"/>
            <a:r>
              <a:rPr lang="pl-PL" dirty="0"/>
              <a:t>Projekt planu opublikowany na stronie </a:t>
            </a:r>
            <a:r>
              <a:rPr lang="pl-PL" dirty="0">
                <a:hlinkClick r:id="rId2"/>
              </a:rPr>
              <a:t>www.feniks.nfz.gov.pl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64A60BA-E989-4F5E-9F3D-D099ACC598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038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Zabezpieczenie umowy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292" y="2123653"/>
            <a:ext cx="9598441" cy="3723204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Umowa zawierana jest pod warunkiem rozwiązującym!</a:t>
            </a:r>
          </a:p>
          <a:p>
            <a:r>
              <a:rPr lang="pl-PL" dirty="0"/>
              <a:t>Dostarczenie przez </a:t>
            </a:r>
            <a:r>
              <a:rPr lang="pl-PL" dirty="0" err="1"/>
              <a:t>Grantobiorcę</a:t>
            </a:r>
            <a:r>
              <a:rPr lang="pl-PL" dirty="0"/>
              <a:t> weksla „in blanco” wraz z deklaracją wekslową  nie jest wymagane przed podpisaniem umowy.</a:t>
            </a:r>
            <a:br>
              <a:rPr lang="pl-PL" dirty="0"/>
            </a:br>
            <a:r>
              <a:rPr lang="pl-PL" dirty="0">
                <a:solidFill>
                  <a:srgbClr val="FF0000"/>
                </a:solidFill>
              </a:rPr>
              <a:t>UWAGA! Weksel „in blanco” i deklaracja wekslowa </a:t>
            </a:r>
            <a:r>
              <a:rPr lang="pl-PL" b="1" dirty="0">
                <a:solidFill>
                  <a:srgbClr val="FF0000"/>
                </a:solidFill>
              </a:rPr>
              <a:t>muszą być złożone w </a:t>
            </a:r>
            <a:r>
              <a:rPr lang="pl-PL" dirty="0">
                <a:solidFill>
                  <a:srgbClr val="FF0000"/>
                </a:solidFill>
              </a:rPr>
              <a:t>terminie 7 dni kalendarzowych od podpisania umowy o powierzenie grantu!</a:t>
            </a:r>
          </a:p>
          <a:p>
            <a:r>
              <a:rPr lang="pl-PL" dirty="0"/>
              <a:t>Sposób złożenia – wyłącznie </a:t>
            </a:r>
            <a:r>
              <a:rPr lang="pl-PL" b="1" dirty="0"/>
              <a:t>osobiście w siedzibie </a:t>
            </a:r>
            <a:r>
              <a:rPr lang="pl-PL" dirty="0"/>
              <a:t>OW NFZ.  Inna forma jest niedopuszczalna.</a:t>
            </a:r>
          </a:p>
          <a:p>
            <a:r>
              <a:rPr lang="pl-PL" dirty="0"/>
              <a:t>Brak zabezpieczenia umowy, skutkuje jej wygaśnięciem – ustanie następuje natychmiastowo.</a:t>
            </a:r>
          </a:p>
          <a:p>
            <a:pPr lvl="1"/>
            <a:r>
              <a:rPr lang="pl-PL" dirty="0"/>
              <a:t>Po upływie terminu 7 dni</a:t>
            </a:r>
          </a:p>
          <a:p>
            <a:r>
              <a:rPr lang="pl-PL" dirty="0"/>
              <a:t>Wzór weksla oraz deklaracji wekslowej </a:t>
            </a:r>
            <a:r>
              <a:rPr lang="pl-PL" dirty="0" err="1"/>
              <a:t>Granmtobiorcy</a:t>
            </a:r>
            <a:r>
              <a:rPr lang="pl-PL" dirty="0"/>
              <a:t> otrzymają wraz z podpisaną umową i załącznikami.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166695" y="1202167"/>
            <a:ext cx="1432180" cy="291741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33" y="861433"/>
            <a:ext cx="589722" cy="61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9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651" y="2915741"/>
            <a:ext cx="8640549" cy="720080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50000"/>
              </a:lnSpc>
            </a:pPr>
            <a:r>
              <a:rPr lang="pl-PL" sz="2200" dirty="0"/>
              <a:t>Dokonywanie zakupów oraz wybór wykonawców </a:t>
            </a:r>
            <a:br>
              <a:rPr lang="pl-PL" sz="1600" dirty="0"/>
            </a:br>
            <a:br>
              <a:rPr lang="pl-PL" sz="1600" dirty="0"/>
            </a:br>
            <a:r>
              <a:rPr lang="pl-PL" sz="1600" dirty="0"/>
              <a:t>Podczas realizacji zamówień w Projekcie, </a:t>
            </a:r>
            <a:r>
              <a:rPr lang="pl-PL" sz="1600" b="1" dirty="0"/>
              <a:t>Grantobiorca zobowiązuje się do stosowania:</a:t>
            </a:r>
            <a:br>
              <a:rPr lang="pl-PL" sz="1300" b="1" dirty="0"/>
            </a:br>
            <a:br>
              <a:rPr lang="pl-PL" sz="3200" b="1" dirty="0"/>
            </a:br>
            <a:br>
              <a:rPr lang="pl-PL" sz="3200" b="1" dirty="0"/>
            </a:br>
            <a:br>
              <a:rPr lang="pl-PL" sz="1300" b="1" dirty="0"/>
            </a:br>
            <a:br>
              <a:rPr lang="pl-PL" sz="1300" b="1" dirty="0"/>
            </a:b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03.03.2025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E66C615-11C1-4308-91D8-84C80671EE48}"/>
              </a:ext>
            </a:extLst>
          </p:cNvPr>
          <p:cNvSpPr txBox="1"/>
          <p:nvPr/>
        </p:nvSpPr>
        <p:spPr>
          <a:xfrm>
            <a:off x="1312272" y="4211885"/>
            <a:ext cx="83529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/>
              <a:t>przepisów o zamówieniach publicznych w takim zakresie, w jakim ustawa PZP ma zastosowanie do Grantobiorcy;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/>
              <a:t>procedury realizacji naboru do Przedsięwzięcia „Wsparcie podstawowej opieki zdrowotnej POZ”;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/>
              <a:t>aktualnych Zaleceń </a:t>
            </a:r>
            <a:r>
              <a:rPr lang="pl-PL" sz="1600" b="1" dirty="0" err="1"/>
              <a:t>Grantodawcy</a:t>
            </a:r>
            <a:r>
              <a:rPr lang="pl-PL" sz="1600" b="1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1 – Opis przedmiotu zamówienia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1620F024-4636-4F61-92AB-80A3DA02D9C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55108" y="1619597"/>
            <a:ext cx="9001000" cy="6432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l-PL" sz="1400" dirty="0">
                <a:solidFill>
                  <a:prstClr val="black"/>
                </a:solidFill>
                <a:ea typeface="Times New Roman"/>
              </a:rPr>
              <a:t>Przed przystąpieniem do szacowania wartości zamówienia Grantobiorca musi wiedzieć co chce zakupić, czyli musi posiadać </a:t>
            </a:r>
            <a:r>
              <a:rPr lang="pl-PL" sz="1400" dirty="0">
                <a:solidFill>
                  <a:prstClr val="black"/>
                </a:solidFill>
              </a:rPr>
              <a:t>niedyskryminacyjny opis przedmiotu zamówienia;</a:t>
            </a:r>
          </a:p>
          <a:p>
            <a:pPr lvl="1"/>
            <a:r>
              <a:rPr lang="pl-PL" sz="1400" dirty="0">
                <a:solidFill>
                  <a:prstClr val="black"/>
                </a:solidFill>
                <a:ea typeface="Times New Roman"/>
              </a:rPr>
              <a:t> Przedmiot zamówienia opisuje się w sposób </a:t>
            </a:r>
            <a:r>
              <a:rPr lang="pl-PL" sz="1400" b="1" dirty="0">
                <a:solidFill>
                  <a:prstClr val="black"/>
                </a:solidFill>
                <a:ea typeface="Times New Roman"/>
              </a:rPr>
              <a:t>jednoznaczny i wyczerpujący</a:t>
            </a:r>
            <a:r>
              <a:rPr lang="pl-PL" sz="1400" dirty="0">
                <a:solidFill>
                  <a:prstClr val="black"/>
                </a:solidFill>
                <a:ea typeface="Times New Roman"/>
              </a:rPr>
              <a:t>, za pomocą dokładnych i zrozumiałych określeń, uwzględniając wszystkie wymagania i okoliczności mogące mieć wpływ na sporządzenie oferty. Jeżeli nie uzasadnia tego przedmiot zamówienia, opis przedmiotu zamówienia </a:t>
            </a:r>
            <a:r>
              <a:rPr lang="pl-PL" sz="1400" b="1" dirty="0">
                <a:solidFill>
                  <a:prstClr val="black"/>
                </a:solidFill>
                <a:ea typeface="Times New Roman"/>
              </a:rPr>
              <a:t>nie może zawierać odniesień do znaków towarowych</a:t>
            </a:r>
            <a:r>
              <a:rPr lang="pl-PL" sz="1400" dirty="0">
                <a:solidFill>
                  <a:prstClr val="black"/>
                </a:solidFill>
                <a:ea typeface="Times New Roman"/>
              </a:rPr>
              <a:t>, patentów lub pochodzenia, źródła lub szczególnego procesu, który charakteryzuje produkty lub usługi dostarczane przez konkretnego wykonawcę, jeżeli mogłoby to </a:t>
            </a:r>
            <a:r>
              <a:rPr lang="pl-PL" sz="1400" b="1" dirty="0">
                <a:solidFill>
                  <a:prstClr val="black"/>
                </a:solidFill>
                <a:ea typeface="Times New Roman"/>
              </a:rPr>
              <a:t>doprowadzić do uprzywilejowania </a:t>
            </a:r>
            <a:r>
              <a:rPr lang="pl-PL" sz="1400" dirty="0">
                <a:solidFill>
                  <a:prstClr val="black"/>
                </a:solidFill>
                <a:ea typeface="Times New Roman"/>
              </a:rPr>
              <a:t>lub wyeliminowania niektórych wykonawców lub produktów.</a:t>
            </a:r>
          </a:p>
          <a:p>
            <a:pPr marL="719138" lvl="1" indent="0">
              <a:buNone/>
            </a:pPr>
            <a:r>
              <a:rPr lang="pl-PL" sz="1400" dirty="0">
                <a:solidFill>
                  <a:prstClr val="black"/>
                </a:solidFill>
                <a:ea typeface="Times New Roman"/>
              </a:rPr>
              <a:t>W wyjątkowych przypadkach dopuszcza się stosowanie takich odniesień, jeżeli niemożliwe jest opisanie przedmiotu zamówienia w wystarczająco precyzyjny i zrozumiały sposób zgodnie ze zdaniem pierwszym. Takim odniesieniom muszą towarzyszyć słowa „lub równoważne”. W przypadku gdy zamawiający korzysta z możliwości zastosowania takich odniesień, nie może on odrzucić oferty jako niezgodnej z zapytaniem ofertowym, jeżeli wykonawca udowodni w swojej ofercie, że proponowane rozwiązania w równoważnym stopniu spełniają wymagania określone w zapytaniu ofertowym</a:t>
            </a:r>
          </a:p>
          <a:p>
            <a:pPr marL="503971" lvl="1" indent="0">
              <a:buNone/>
            </a:pPr>
            <a:endParaRPr lang="pl-PL" sz="1400" dirty="0">
              <a:solidFill>
                <a:prstClr val="black"/>
              </a:solidFill>
              <a:ea typeface="Times New Roman"/>
            </a:endParaRPr>
          </a:p>
          <a:p>
            <a:pPr lvl="1"/>
            <a:endParaRPr lang="pl-PL" sz="1400" dirty="0">
              <a:solidFill>
                <a:prstClr val="black"/>
              </a:solidFill>
              <a:ea typeface="Times New Roman"/>
            </a:endParaRPr>
          </a:p>
          <a:p>
            <a:pPr marL="503971" lvl="1" indent="0">
              <a:buNone/>
            </a:pPr>
            <a:endParaRPr lang="pl-PL" sz="1400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589D9-BC14-4D8C-BF31-4E1D2C1D9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KROK 1 – Opis przedmiotu zamówienia </a:t>
            </a:r>
            <a:r>
              <a:rPr lang="pl-PL" dirty="0" err="1"/>
              <a:t>c.d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89899C1-71A3-409E-9BA4-D51127579C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D87A0DE-BFB3-4A9E-8C72-4E835C35A9E4}"/>
              </a:ext>
            </a:extLst>
          </p:cNvPr>
          <p:cNvSpPr txBox="1"/>
          <p:nvPr/>
        </p:nvSpPr>
        <p:spPr>
          <a:xfrm>
            <a:off x="881410" y="1957056"/>
            <a:ext cx="8856984" cy="3118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986" marR="0" lvl="0" indent="-251986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Podmiot do opisu przedmiotu zamówienia opracowuje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kryteria oceny ofert i wyboru Wykonawcy.</a:t>
            </a:r>
          </a:p>
          <a:p>
            <a:pPr marR="0" lvl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  <a:p>
            <a:pPr marL="251986" marR="0" lvl="0" indent="-251986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Narodowy Fundusz Zdrowia rekomenduje, by nie przyjmować jedynego kryterium cenowego, lecz określić kryteria jakościowe lub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funkcjonalnościowe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marR="0" lvl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51986" marR="0" lvl="0" indent="-251986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podstawie określonych kryteriów Grantobiorca wybiera najkorzystniejszą ofertę – z ważnych ofert. </a:t>
            </a:r>
          </a:p>
        </p:txBody>
      </p:sp>
    </p:spTree>
    <p:extLst>
      <p:ext uri="{BB962C8B-B14F-4D97-AF65-F5344CB8AC3E}">
        <p14:creationId xmlns:p14="http://schemas.microsoft.com/office/powerpoint/2010/main" val="212121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004" y="723030"/>
            <a:ext cx="8640381" cy="1080001"/>
          </a:xfrm>
        </p:spPr>
        <p:txBody>
          <a:bodyPr/>
          <a:lstStyle/>
          <a:p>
            <a:r>
              <a:rPr lang="pl-PL" dirty="0"/>
              <a:t>KROK 2 – Szacowanie wartości zamówienia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03.03.2025</a:t>
            </a:fld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1620F024-4636-4F61-92AB-80A3DA02D9C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34815" y="1547589"/>
            <a:ext cx="8856885" cy="6540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l-PL" sz="1400" dirty="0">
                <a:solidFill>
                  <a:prstClr val="black"/>
                </a:solidFill>
                <a:ea typeface="Times New Roman"/>
              </a:rPr>
              <a:t>Przed podjęciem decyzji o wszczęciu postępowania o udzielenie zamówienia Zamawiający dokonać musi </a:t>
            </a:r>
            <a:r>
              <a:rPr lang="pl-PL" sz="1400" b="1" dirty="0">
                <a:solidFill>
                  <a:prstClr val="black"/>
                </a:solidFill>
                <a:ea typeface="Times New Roman"/>
              </a:rPr>
              <a:t>szacowania wartości zamówienia </a:t>
            </a:r>
            <a:r>
              <a:rPr lang="pl-PL" sz="1400" dirty="0">
                <a:solidFill>
                  <a:prstClr val="black"/>
                </a:solidFill>
                <a:ea typeface="Times New Roman"/>
              </a:rPr>
              <a:t>celem wyboru odpowiedniej procedury.</a:t>
            </a:r>
          </a:p>
          <a:p>
            <a:pPr lvl="1" algn="just"/>
            <a:r>
              <a:rPr lang="pl-PL" sz="1400" dirty="0">
                <a:solidFill>
                  <a:prstClr val="black"/>
                </a:solidFill>
                <a:ea typeface="Times New Roman"/>
              </a:rPr>
              <a:t>Podstawą ustalenia wartości zamówienia jest całkowite szacunkowe wynagrodzenie wykonawcy, bez podatku VAT ustalone przez Zamawiającego z należytą starannością.</a:t>
            </a:r>
          </a:p>
          <a:p>
            <a:pPr lvl="1" algn="just"/>
            <a:r>
              <a:rPr lang="pl-PL" sz="1400" dirty="0">
                <a:solidFill>
                  <a:prstClr val="black"/>
                </a:solidFill>
                <a:ea typeface="Times New Roman"/>
              </a:rPr>
              <a:t>Zamawiający nie może w celu uniknięcia stosowania odpowiednich przepisów dzielić zamówienia na części lub zaniżać jego wartości prowadzącej do stosowania niewłaściwej procedury. </a:t>
            </a:r>
          </a:p>
          <a:p>
            <a:pPr lvl="1" algn="just"/>
            <a:r>
              <a:rPr lang="pl-PL" sz="1400" dirty="0">
                <a:solidFill>
                  <a:prstClr val="black"/>
                </a:solidFill>
                <a:ea typeface="Times New Roman"/>
              </a:rPr>
              <a:t>W celu właściwego oszacowania wartości zamówienia, należy wziąć pod uwagę konieczność </a:t>
            </a:r>
            <a:r>
              <a:rPr lang="pl-PL" sz="1400" b="1" dirty="0">
                <a:solidFill>
                  <a:prstClr val="black"/>
                </a:solidFill>
                <a:ea typeface="Times New Roman"/>
              </a:rPr>
              <a:t>łącznego spełnienia następujących przesłanek</a:t>
            </a:r>
            <a:r>
              <a:rPr lang="pl-PL" sz="1400" dirty="0">
                <a:solidFill>
                  <a:prstClr val="black"/>
                </a:solidFill>
                <a:ea typeface="Times New Roman"/>
              </a:rPr>
              <a:t>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solidFill>
                  <a:prstClr val="black"/>
                </a:solidFill>
                <a:ea typeface="Times New Roman"/>
              </a:rPr>
              <a:t>usługi, dostawy oraz roboty budowlane są tożsame rodzajowo lub funkcjonalnie;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solidFill>
                  <a:prstClr val="black"/>
                </a:solidFill>
                <a:ea typeface="Times New Roman"/>
              </a:rPr>
              <a:t>możliwe jest udzielenie zamówienia w tym samym czasie;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solidFill>
                  <a:prstClr val="black"/>
                </a:solidFill>
                <a:ea typeface="Times New Roman"/>
              </a:rPr>
              <a:t>możliwe jest wykonanie zamówienia publicznego przez jednego wykonawcę.</a:t>
            </a:r>
          </a:p>
          <a:p>
            <a:pPr lvl="1" algn="just"/>
            <a:r>
              <a:rPr lang="pl-PL" sz="1400" dirty="0">
                <a:solidFill>
                  <a:prstClr val="black"/>
                </a:solidFill>
                <a:ea typeface="Times New Roman"/>
              </a:rPr>
              <a:t>  Szacuje się wartość zamówienia w ramach każdej kategorii - zgodnie z Załącznikiem  nr 4 (Harmonogram Realizacji Przedsięwzięcia) do Umowy o powierzenie grantu:</a:t>
            </a:r>
          </a:p>
          <a:p>
            <a:pPr marL="503971" lvl="1" indent="0" algn="just">
              <a:lnSpc>
                <a:spcPct val="100000"/>
              </a:lnSpc>
              <a:buNone/>
            </a:pPr>
            <a:r>
              <a:rPr lang="pl-PL" sz="1400" dirty="0">
                <a:solidFill>
                  <a:prstClr val="black"/>
                </a:solidFill>
                <a:ea typeface="Times New Roman"/>
              </a:rPr>
              <a:t>a)	sprzęt i wyposażenie medyczne;</a:t>
            </a:r>
          </a:p>
          <a:p>
            <a:pPr marL="503971" lvl="1" indent="0" algn="just">
              <a:lnSpc>
                <a:spcPct val="100000"/>
              </a:lnSpc>
              <a:buNone/>
            </a:pPr>
            <a:r>
              <a:rPr lang="pl-PL" sz="1400" dirty="0">
                <a:solidFill>
                  <a:prstClr val="black"/>
                </a:solidFill>
                <a:ea typeface="Times New Roman"/>
              </a:rPr>
              <a:t>b)	sprzęt serwerowo sieciowy, sprzęt komputerowy, oprogramowanie teleinformatyczne;</a:t>
            </a:r>
          </a:p>
          <a:p>
            <a:pPr marL="503971" lvl="1" indent="0" algn="just">
              <a:lnSpc>
                <a:spcPct val="100000"/>
              </a:lnSpc>
              <a:buNone/>
            </a:pPr>
            <a:r>
              <a:rPr lang="pl-PL" sz="1400" dirty="0">
                <a:solidFill>
                  <a:prstClr val="black"/>
                </a:solidFill>
                <a:ea typeface="Times New Roman"/>
              </a:rPr>
              <a:t>c)	roboty budowlane.</a:t>
            </a:r>
          </a:p>
          <a:p>
            <a:pPr marL="503971" lvl="1" indent="0" algn="just">
              <a:buNone/>
            </a:pPr>
            <a:endParaRPr lang="pl-PL" sz="1400" dirty="0">
              <a:solidFill>
                <a:prstClr val="black"/>
              </a:solidFill>
              <a:ea typeface="Times New Roman"/>
            </a:endParaRPr>
          </a:p>
          <a:p>
            <a:pPr lvl="1" algn="just"/>
            <a:endParaRPr lang="pl-PL" sz="1400" dirty="0">
              <a:solidFill>
                <a:prstClr val="black"/>
              </a:solidFill>
              <a:ea typeface="Times New Roman"/>
            </a:endParaRPr>
          </a:p>
          <a:p>
            <a:pPr marL="503971" lvl="1" indent="0" algn="just">
              <a:buNone/>
            </a:pPr>
            <a:endParaRPr lang="pl-PL" sz="1400" dirty="0">
              <a:solidFill>
                <a:prstClr val="black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99525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446</TotalTime>
  <Words>1624</Words>
  <Application>Microsoft Office PowerPoint</Application>
  <PresentationFormat>Niestandardowy</PresentationFormat>
  <Paragraphs>144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Open Sans</vt:lpstr>
      <vt:lpstr>Motyw pakietu Office</vt:lpstr>
      <vt:lpstr>Przygotowanie do zawierania umów w projekcie „Wsparcie podstawowej opieki zdrowotnej (POZ)”</vt:lpstr>
      <vt:lpstr>Aktualny etap realizacji projektu</vt:lpstr>
      <vt:lpstr>Załączniki do umowy:</vt:lpstr>
      <vt:lpstr>Dodatkowe dokumenty niestanowiące załączników</vt:lpstr>
      <vt:lpstr>Zabezpieczenie umowy</vt:lpstr>
      <vt:lpstr>Dokonywanie zakupów oraz wybór wykonawców   Podczas realizacji zamówień w Projekcie, Grantobiorca zobowiązuje się do stosowania:     </vt:lpstr>
      <vt:lpstr>KROK 1 – Opis przedmiotu zamówienia</vt:lpstr>
      <vt:lpstr>KROK 1 – Opis przedmiotu zamówienia c.d</vt:lpstr>
      <vt:lpstr>KROK 2 – Szacowanie wartości zamówienia</vt:lpstr>
      <vt:lpstr>KROK 3 – ROZEZNANIE RYNKU – dla zamówień o wartości powyżej 50 tys. zł netto</vt:lpstr>
      <vt:lpstr>Prezentacja programu PowerPoint</vt:lpstr>
      <vt:lpstr>Prezentacja programu PowerPoint</vt:lpstr>
      <vt:lpstr>Pytania i odpowiedzi</vt:lpstr>
      <vt:lpstr>Wysokości zaliczek oraz ich rozliczanie</vt:lpstr>
      <vt:lpstr>Wsparcie podstawowej opieki zdrowotnej (POZ)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Wojdowska Magdalena</cp:lastModifiedBy>
  <cp:revision>39</cp:revision>
  <dcterms:created xsi:type="dcterms:W3CDTF">2022-06-22T09:40:44Z</dcterms:created>
  <dcterms:modified xsi:type="dcterms:W3CDTF">2025-03-03T15:51:23Z</dcterms:modified>
</cp:coreProperties>
</file>