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9"/>
  </p:notesMasterIdLst>
  <p:handoutMasterIdLst>
    <p:handoutMasterId r:id="rId10"/>
  </p:handoutMasterIdLst>
  <p:sldIdLst>
    <p:sldId id="256" r:id="rId5"/>
    <p:sldId id="278" r:id="rId6"/>
    <p:sldId id="280" r:id="rId7"/>
    <p:sldId id="258" r:id="rId8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howGuides="1">
      <p:cViewPr varScale="1">
        <p:scale>
          <a:sx n="89" d="100"/>
          <a:sy n="89" d="100"/>
        </p:scale>
        <p:origin x="56" y="2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/>
              <a:t>Harmonogram Płatności</a:t>
            </a: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 Płatności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Wzór arkusza HP stanowi załącznik nr 5 do umowy</a:t>
            </a:r>
          </a:p>
          <a:p>
            <a:r>
              <a:rPr lang="pl-PL" dirty="0"/>
              <a:t>WAŻNE sprawdź kompletność :</a:t>
            </a:r>
          </a:p>
          <a:p>
            <a:pPr lvl="1"/>
            <a:r>
              <a:rPr lang="pl-PL" dirty="0"/>
              <a:t>Zgodność sumy kosztów w poszczególnych kwartałach z HRP</a:t>
            </a:r>
          </a:p>
          <a:p>
            <a:pPr lvl="1"/>
            <a:r>
              <a:rPr lang="pl-PL" dirty="0"/>
              <a:t>Uwaga: pierwsza zaliczka nie może być większa niż </a:t>
            </a:r>
            <a:r>
              <a:rPr lang="pl-PL" b="1" dirty="0"/>
              <a:t>80%</a:t>
            </a:r>
            <a:r>
              <a:rPr lang="pl-PL" dirty="0"/>
              <a:t> wartości grantu.</a:t>
            </a:r>
          </a:p>
          <a:p>
            <a:r>
              <a:rPr lang="pl-PL" dirty="0"/>
              <a:t>Refundacja kosztów poniesionych może obejmować w pierwszym rozliczeniu 100% kwoty grantu.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984434" y="367239"/>
            <a:ext cx="1224849" cy="249507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53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10BE75E-DD72-4DF8-AEE8-414FBA446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012724"/>
              </p:ext>
            </p:extLst>
          </p:nvPr>
        </p:nvGraphicFramePr>
        <p:xfrm>
          <a:off x="101207" y="195486"/>
          <a:ext cx="8929289" cy="45935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21169">
                  <a:extLst>
                    <a:ext uri="{9D8B030D-6E8A-4147-A177-3AD203B41FA5}">
                      <a16:colId xmlns:a16="http://schemas.microsoft.com/office/drawing/2014/main" val="4271194688"/>
                    </a:ext>
                  </a:extLst>
                </a:gridCol>
                <a:gridCol w="3364659">
                  <a:extLst>
                    <a:ext uri="{9D8B030D-6E8A-4147-A177-3AD203B41FA5}">
                      <a16:colId xmlns:a16="http://schemas.microsoft.com/office/drawing/2014/main" val="865827706"/>
                    </a:ext>
                  </a:extLst>
                </a:gridCol>
                <a:gridCol w="2562317">
                  <a:extLst>
                    <a:ext uri="{9D8B030D-6E8A-4147-A177-3AD203B41FA5}">
                      <a16:colId xmlns:a16="http://schemas.microsoft.com/office/drawing/2014/main" val="1607519485"/>
                    </a:ext>
                  </a:extLst>
                </a:gridCol>
                <a:gridCol w="595286">
                  <a:extLst>
                    <a:ext uri="{9D8B030D-6E8A-4147-A177-3AD203B41FA5}">
                      <a16:colId xmlns:a16="http://schemas.microsoft.com/office/drawing/2014/main" val="2500401612"/>
                    </a:ext>
                  </a:extLst>
                </a:gridCol>
                <a:gridCol w="595286">
                  <a:extLst>
                    <a:ext uri="{9D8B030D-6E8A-4147-A177-3AD203B41FA5}">
                      <a16:colId xmlns:a16="http://schemas.microsoft.com/office/drawing/2014/main" val="1801490970"/>
                    </a:ext>
                  </a:extLst>
                </a:gridCol>
                <a:gridCol w="595286">
                  <a:extLst>
                    <a:ext uri="{9D8B030D-6E8A-4147-A177-3AD203B41FA5}">
                      <a16:colId xmlns:a16="http://schemas.microsoft.com/office/drawing/2014/main" val="2212826386"/>
                    </a:ext>
                  </a:extLst>
                </a:gridCol>
                <a:gridCol w="595286">
                  <a:extLst>
                    <a:ext uri="{9D8B030D-6E8A-4147-A177-3AD203B41FA5}">
                      <a16:colId xmlns:a16="http://schemas.microsoft.com/office/drawing/2014/main" val="1368302392"/>
                    </a:ext>
                  </a:extLst>
                </a:gridCol>
              </a:tblGrid>
              <a:tr h="422687">
                <a:tc>
                  <a:txBody>
                    <a:bodyPr/>
                    <a:lstStyle/>
                    <a:p>
                      <a:pPr algn="ctr" fontAlgn="ctr"/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stan na dzień: </a:t>
                      </a:r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UWAGA! UZUPEŁNIA PODMIOT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 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880466"/>
                  </a:ext>
                </a:extLst>
              </a:tr>
              <a:tr h="631314">
                <a:tc>
                  <a:txBody>
                    <a:bodyPr/>
                    <a:lstStyle/>
                    <a:p>
                      <a:pPr algn="ctr" fontAlgn="ctr"/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Nazwa Grantobiorcy: </a:t>
                      </a:r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UWAGA! UZUPEŁNIA PODMIOT – ZGODNA Z CEIDG/KRS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 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289944"/>
                  </a:ext>
                </a:extLst>
              </a:tr>
              <a:tr h="422687">
                <a:tc>
                  <a:txBody>
                    <a:bodyPr/>
                    <a:lstStyle/>
                    <a:p>
                      <a:pPr algn="ctr" fontAlgn="ctr"/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Nr umowy: </a:t>
                      </a:r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UWAGA! UZUPEŁNIA OW NFZ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 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565499"/>
                  </a:ext>
                </a:extLst>
              </a:tr>
              <a:tr h="422687">
                <a:tc>
                  <a:txBody>
                    <a:bodyPr/>
                    <a:lstStyle/>
                    <a:p>
                      <a:pPr algn="ctr" fontAlgn="ctr"/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Nazwa projektu: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Wsparcie podstawowej opieki zdrowotnej (POZ)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08180"/>
                  </a:ext>
                </a:extLst>
              </a:tr>
              <a:tr h="573496">
                <a:tc>
                  <a:txBody>
                    <a:bodyPr/>
                    <a:lstStyle/>
                    <a:p>
                      <a:pPr algn="ctr" fontAlgn="ctr"/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Wartość wydatków kwalifikowanych wg umowy o powierzenie grantu: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UWAGA! UZUPEŁNIA OW NFZ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460888"/>
                  </a:ext>
                </a:extLst>
              </a:tr>
              <a:tr h="159708"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583954"/>
                  </a:ext>
                </a:extLst>
              </a:tr>
              <a:tr h="2140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>
                          <a:effectLst/>
                        </a:rPr>
                        <a:t>Lp</a:t>
                      </a:r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>
                          <a:effectLst/>
                        </a:rPr>
                        <a:t>Finansowanie</a:t>
                      </a:r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SUMA zrealizowanych i zaplanowanych wystąpień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2025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296033"/>
                  </a:ext>
                </a:extLst>
              </a:tr>
              <a:tr h="5371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I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II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III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IV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4784"/>
                  </a:ext>
                </a:extLst>
              </a:tr>
              <a:tr h="39927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I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Plan wystąpień Grantobiorcy o Grant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0,00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0,00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0,00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0,00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198216"/>
                  </a:ext>
                </a:extLst>
              </a:tr>
              <a:tr h="1879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Zaliczka            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0,00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79321"/>
                  </a:ext>
                </a:extLst>
              </a:tr>
              <a:tr h="1879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Refundacja               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0,00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3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4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10FA94-E97B-4E9D-85A3-6C284F13B37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34792cdb-b207-4b1e-9f5b-2b41ccf7e8c8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477</TotalTime>
  <Words>169</Words>
  <Application>Microsoft Office PowerPoint</Application>
  <PresentationFormat>Pokaz na ekranie (16:9)</PresentationFormat>
  <Paragraphs>50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Open sans</vt:lpstr>
      <vt:lpstr>Motyw pakietu Office</vt:lpstr>
      <vt:lpstr>Proces zawarcia umowy o powierzenie grantu  w ramach projektu „Wsparcie podstawowej opieki zdrowotnej (POZ)”</vt:lpstr>
      <vt:lpstr>Harmonogram Płatności</vt:lpstr>
      <vt:lpstr>Prezentacja programu PowerPoint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78</cp:revision>
  <dcterms:created xsi:type="dcterms:W3CDTF">2022-06-22T09:40:44Z</dcterms:created>
  <dcterms:modified xsi:type="dcterms:W3CDTF">2025-01-29T14:34:53Z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