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7" r:id="rId6"/>
    <p:sldId id="282" r:id="rId7"/>
    <p:sldId id="281" r:id="rId8"/>
    <p:sldId id="258" r:id="rId9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ześciórka Milena" initials="SM" lastIdx="1" clrIdx="1">
    <p:extLst>
      <p:ext uri="{19B8F6BF-5375-455C-9EA6-DF929625EA0E}">
        <p15:presenceInfo xmlns:p15="http://schemas.microsoft.com/office/powerpoint/2012/main" userId="S::Milena.Szesciorka-Rybak@nfz.gov.pl::23c156e5-356c-4459-93ed-75e499904f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howGuides="1">
      <p:cViewPr varScale="1">
        <p:scale>
          <a:sx n="145" d="100"/>
          <a:sy n="145" d="100"/>
        </p:scale>
        <p:origin x="120" y="4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70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31F2C1-44D2-4ED7-BA3C-B03516C60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C6A2F8-6413-4BD6-9670-42A3AD91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9981C-0199-4C1C-BF55-B9D1845E24A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F2785-6379-4E0D-AD4C-F5805D9846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56C95A6-4C19-47FE-AA18-9E2DB5F9CD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2100-07E7-4199-BF42-570F551A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2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image" Target="../media/image11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342959"/>
            <a:ext cx="7388942" cy="294361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4" y="367681"/>
            <a:ext cx="800100" cy="8001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367681"/>
            <a:ext cx="800100" cy="8001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367681"/>
            <a:ext cx="8001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1379"/>
            <a:ext cx="6773550" cy="753648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99AC2CA-7069-4A8E-9D19-13E7BFB1BE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7427" y="1"/>
            <a:ext cx="7399510" cy="3671963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29626 w 8640763"/>
              <a:gd name="connsiteY2" fmla="*/ 4359975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0 w 8640763"/>
              <a:gd name="connsiteY5" fmla="*/ 5221288 h 5231492"/>
              <a:gd name="connsiteX6" fmla="*/ 0 w 8640763"/>
              <a:gd name="connsiteY6" fmla="*/ 0 h 5231492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8353 w 8640763"/>
              <a:gd name="connsiteY5" fmla="*/ 5211085 h 5231492"/>
              <a:gd name="connsiteX6" fmla="*/ 0 w 8640763"/>
              <a:gd name="connsiteY6" fmla="*/ 0 h 5231492"/>
              <a:gd name="connsiteX0" fmla="*/ 0 w 8640763"/>
              <a:gd name="connsiteY0" fmla="*/ 0 h 5240109"/>
              <a:gd name="connsiteX1" fmla="*/ 8640763 w 8640763"/>
              <a:gd name="connsiteY1" fmla="*/ 0 h 5240109"/>
              <a:gd name="connsiteX2" fmla="*/ 8629626 w 8640763"/>
              <a:gd name="connsiteY2" fmla="*/ 4359975 h 5240109"/>
              <a:gd name="connsiteX3" fmla="*/ 1443576 w 8640763"/>
              <a:gd name="connsiteY3" fmla="*/ 4369045 h 5240109"/>
              <a:gd name="connsiteX4" fmla="*/ 1439863 w 8640763"/>
              <a:gd name="connsiteY4" fmla="*/ 5231492 h 5240109"/>
              <a:gd name="connsiteX5" fmla="*/ 8353 w 8640763"/>
              <a:gd name="connsiteY5" fmla="*/ 5240109 h 5240109"/>
              <a:gd name="connsiteX6" fmla="*/ 0 w 8640763"/>
              <a:gd name="connsiteY6" fmla="*/ 0 h 5240109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49632"/>
              <a:gd name="connsiteX1" fmla="*/ 8640763 w 8640763"/>
              <a:gd name="connsiteY1" fmla="*/ 0 h 5249632"/>
              <a:gd name="connsiteX2" fmla="*/ 8629626 w 8640763"/>
              <a:gd name="connsiteY2" fmla="*/ 4359975 h 5249632"/>
              <a:gd name="connsiteX3" fmla="*/ 1443576 w 8640763"/>
              <a:gd name="connsiteY3" fmla="*/ 4369045 h 5249632"/>
              <a:gd name="connsiteX4" fmla="*/ 1449764 w 8640763"/>
              <a:gd name="connsiteY4" fmla="*/ 5249632 h 5249632"/>
              <a:gd name="connsiteX5" fmla="*/ 8353 w 8640763"/>
              <a:gd name="connsiteY5" fmla="*/ 5232853 h 5249632"/>
              <a:gd name="connsiteX6" fmla="*/ 0 w 8640763"/>
              <a:gd name="connsiteY6" fmla="*/ 0 h 5249632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9764 w 8640763"/>
              <a:gd name="connsiteY4" fmla="*/ 5249632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3824 w 8640763"/>
              <a:gd name="connsiteY4" fmla="*/ 5242376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8843 w 8649606"/>
              <a:gd name="connsiteY0" fmla="*/ 0 h 5242376"/>
              <a:gd name="connsiteX1" fmla="*/ 8649606 w 8649606"/>
              <a:gd name="connsiteY1" fmla="*/ 0 h 5242376"/>
              <a:gd name="connsiteX2" fmla="*/ 8638469 w 8649606"/>
              <a:gd name="connsiteY2" fmla="*/ 4359975 h 5242376"/>
              <a:gd name="connsiteX3" fmla="*/ 1452419 w 8649606"/>
              <a:gd name="connsiteY3" fmla="*/ 4369045 h 5242376"/>
              <a:gd name="connsiteX4" fmla="*/ 1452667 w 8649606"/>
              <a:gd name="connsiteY4" fmla="*/ 5242376 h 5242376"/>
              <a:gd name="connsiteX5" fmla="*/ 367 w 8649606"/>
              <a:gd name="connsiteY5" fmla="*/ 5236481 h 5242376"/>
              <a:gd name="connsiteX6" fmla="*/ 8843 w 8649606"/>
              <a:gd name="connsiteY6" fmla="*/ 0 h 5242376"/>
              <a:gd name="connsiteX0" fmla="*/ 8843 w 8649606"/>
              <a:gd name="connsiteY0" fmla="*/ 0 h 5250993"/>
              <a:gd name="connsiteX1" fmla="*/ 8649606 w 8649606"/>
              <a:gd name="connsiteY1" fmla="*/ 0 h 5250993"/>
              <a:gd name="connsiteX2" fmla="*/ 8638469 w 8649606"/>
              <a:gd name="connsiteY2" fmla="*/ 4359975 h 5250993"/>
              <a:gd name="connsiteX3" fmla="*/ 1452419 w 8649606"/>
              <a:gd name="connsiteY3" fmla="*/ 4369045 h 5250993"/>
              <a:gd name="connsiteX4" fmla="*/ 1452667 w 8649606"/>
              <a:gd name="connsiteY4" fmla="*/ 5242376 h 5250993"/>
              <a:gd name="connsiteX5" fmla="*/ 367 w 8649606"/>
              <a:gd name="connsiteY5" fmla="*/ 5250993 h 5250993"/>
              <a:gd name="connsiteX6" fmla="*/ 8843 w 8649606"/>
              <a:gd name="connsiteY6" fmla="*/ 0 h 5250993"/>
              <a:gd name="connsiteX0" fmla="*/ 11268 w 8652031"/>
              <a:gd name="connsiteY0" fmla="*/ 0 h 5250993"/>
              <a:gd name="connsiteX1" fmla="*/ 8652031 w 8652031"/>
              <a:gd name="connsiteY1" fmla="*/ 0 h 5250993"/>
              <a:gd name="connsiteX2" fmla="*/ 8640894 w 8652031"/>
              <a:gd name="connsiteY2" fmla="*/ 4359975 h 5250993"/>
              <a:gd name="connsiteX3" fmla="*/ 1454844 w 8652031"/>
              <a:gd name="connsiteY3" fmla="*/ 4369045 h 5250993"/>
              <a:gd name="connsiteX4" fmla="*/ 1455092 w 8652031"/>
              <a:gd name="connsiteY4" fmla="*/ 5242376 h 5250993"/>
              <a:gd name="connsiteX5" fmla="*/ 317 w 8652031"/>
              <a:gd name="connsiteY5" fmla="*/ 5250993 h 5250993"/>
              <a:gd name="connsiteX6" fmla="*/ 11268 w 8652031"/>
              <a:gd name="connsiteY6" fmla="*/ 0 h 5250993"/>
              <a:gd name="connsiteX0" fmla="*/ 11268 w 8652031"/>
              <a:gd name="connsiteY0" fmla="*/ 0 h 5244947"/>
              <a:gd name="connsiteX1" fmla="*/ 8652031 w 8652031"/>
              <a:gd name="connsiteY1" fmla="*/ 0 h 5244947"/>
              <a:gd name="connsiteX2" fmla="*/ 8640894 w 8652031"/>
              <a:gd name="connsiteY2" fmla="*/ 4359975 h 5244947"/>
              <a:gd name="connsiteX3" fmla="*/ 1454844 w 8652031"/>
              <a:gd name="connsiteY3" fmla="*/ 4369045 h 5244947"/>
              <a:gd name="connsiteX4" fmla="*/ 1455092 w 8652031"/>
              <a:gd name="connsiteY4" fmla="*/ 5242376 h 5244947"/>
              <a:gd name="connsiteX5" fmla="*/ 317 w 8652031"/>
              <a:gd name="connsiteY5" fmla="*/ 5244947 h 5244947"/>
              <a:gd name="connsiteX6" fmla="*/ 11268 w 8652031"/>
              <a:gd name="connsiteY6" fmla="*/ 0 h 524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52031" h="5244947">
                <a:moveTo>
                  <a:pt x="11268" y="0"/>
                </a:moveTo>
                <a:lnTo>
                  <a:pt x="8652031" y="0"/>
                </a:lnTo>
                <a:cubicBezTo>
                  <a:pt x="8648319" y="1453325"/>
                  <a:pt x="8644606" y="2906650"/>
                  <a:pt x="8640894" y="4359975"/>
                </a:cubicBezTo>
                <a:lnTo>
                  <a:pt x="1454844" y="4369045"/>
                </a:lnTo>
                <a:cubicBezTo>
                  <a:pt x="1453606" y="4653126"/>
                  <a:pt x="1456330" y="4958295"/>
                  <a:pt x="1455092" y="5242376"/>
                </a:cubicBezTo>
                <a:lnTo>
                  <a:pt x="317" y="5244947"/>
                </a:lnTo>
                <a:cubicBezTo>
                  <a:pt x="-2467" y="3507919"/>
                  <a:pt x="14052" y="1737028"/>
                  <a:pt x="112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3050061"/>
            <a:ext cx="7035518" cy="123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747872"/>
            <a:ext cx="6465290" cy="48006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9997DB1B-7AEA-45AB-A95E-349DEBEE204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83" y="3050061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ust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62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>
            <a:extLst>
              <a:ext uri="{FF2B5EF4-FFF2-40B4-BE49-F238E27FC236}">
                <a16:creationId xmlns:a16="http://schemas.microsoft.com/office/drawing/2014/main" id="{C0CA1683-BBD7-49B1-A28E-B898DDE62117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349596"/>
            <a:ext cx="7389873" cy="29369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8941"/>
            <a:ext cx="6773550" cy="740100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76" y="824802"/>
            <a:ext cx="342900" cy="3429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4" y="349553"/>
            <a:ext cx="342900" cy="3429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76" y="824802"/>
            <a:ext cx="342900" cy="3429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60" y="344396"/>
            <a:ext cx="342900" cy="3429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52"/>
            <a:ext cx="342900" cy="3429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9" y="831921"/>
            <a:ext cx="342900" cy="3429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347988"/>
            <a:ext cx="342900" cy="3429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93" y="342342"/>
            <a:ext cx="342900" cy="3429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84" y="339502"/>
            <a:ext cx="342900" cy="3429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398" y="829987"/>
            <a:ext cx="342900" cy="3429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13" y="829009"/>
            <a:ext cx="342900" cy="3429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829009"/>
            <a:ext cx="342900" cy="342900"/>
          </a:xfrm>
          <a:prstGeom prst="rect">
            <a:avLst/>
          </a:prstGeom>
        </p:spPr>
      </p:pic>
      <p:pic>
        <p:nvPicPr>
          <p:cNvPr id="32" name="Obraz 31">
            <a:extLst>
              <a:ext uri="{FF2B5EF4-FFF2-40B4-BE49-F238E27FC236}">
                <a16:creationId xmlns:a16="http://schemas.microsoft.com/office/drawing/2014/main" id="{A2E34B4B-2F98-4123-BCC4-081E05CD7D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  <p:pic>
        <p:nvPicPr>
          <p:cNvPr id="34" name="Obraz 33">
            <a:extLst>
              <a:ext uri="{FF2B5EF4-FFF2-40B4-BE49-F238E27FC236}">
                <a16:creationId xmlns:a16="http://schemas.microsoft.com/office/drawing/2014/main" id="{2B8C7807-531F-4621-B53E-F62BE86700D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36" name="Obraz 35">
            <a:extLst>
              <a:ext uri="{FF2B5EF4-FFF2-40B4-BE49-F238E27FC236}">
                <a16:creationId xmlns:a16="http://schemas.microsoft.com/office/drawing/2014/main" id="{B49339D9-C6B3-4A84-9FE3-CB89355BAB4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0E48CF08-3797-41AA-99F6-9E7EFBC357D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5DB7025B-8E3D-400F-9C76-C0A26B3011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26" y="9407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2" y="4334772"/>
            <a:ext cx="1402632" cy="821194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3"/>
            <a:ext cx="2278263" cy="821194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2" y="4334315"/>
            <a:ext cx="1937739" cy="822352"/>
          </a:xfrm>
          <a:prstGeom prst="rect">
            <a:avLst/>
          </a:prstGeom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1760" y="3062122"/>
            <a:ext cx="5976664" cy="1272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0077315-1D70-4F03-A08B-B97A5ED5F4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62122"/>
            <a:ext cx="3444545" cy="63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64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3062122"/>
            <a:ext cx="6154381" cy="1469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50420" cy="330622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1" y="3062122"/>
            <a:ext cx="3079227" cy="24452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3062122"/>
            <a:ext cx="923225" cy="244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12237"/>
            <a:ext cx="3694610" cy="73481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347054"/>
            <a:ext cx="3694937" cy="318421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12425"/>
            <a:ext cx="4264485" cy="391883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347054"/>
            <a:ext cx="7389547" cy="31842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22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68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  <p:sldLayoutId id="2147483741" r:id="rId11"/>
  </p:sldLayoutIdLst>
  <p:hf hdr="0" ftr="0"/>
  <p:txStyles>
    <p:titleStyle>
      <a:lvl1pPr algn="l" defTabSz="685804" rtl="0" eaLnBrk="1" latinLnBrk="0" hangingPunct="1">
        <a:lnSpc>
          <a:spcPts val="2449"/>
        </a:lnSpc>
        <a:spcBef>
          <a:spcPct val="0"/>
        </a:spcBef>
        <a:buNone/>
        <a:defRPr sz="190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171451" indent="-171451" algn="l" defTabSz="685804" rtl="0" eaLnBrk="1" latinLnBrk="0" hangingPunct="1">
        <a:lnSpc>
          <a:spcPts val="1633"/>
        </a:lnSpc>
        <a:spcBef>
          <a:spcPts val="750"/>
        </a:spcBef>
        <a:buClr>
          <a:schemeClr val="accent1"/>
        </a:buClr>
        <a:buFontTx/>
        <a:buBlip>
          <a:blip r:embed="rId13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514353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4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857256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5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200158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543060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1885963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5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5" userDrawn="1">
          <p15:clr>
            <a:srgbClr val="F26B43"/>
          </p15:clr>
        </p15:guide>
        <p15:guide id="2" pos="358" userDrawn="1">
          <p15:clr>
            <a:srgbClr val="F26B43"/>
          </p15:clr>
        </p15:guide>
        <p15:guide id="3" pos="552" userDrawn="1">
          <p15:clr>
            <a:srgbClr val="F26B43"/>
          </p15:clr>
        </p15:guide>
        <p15:guide id="4" pos="747" userDrawn="1">
          <p15:clr>
            <a:srgbClr val="F26B43"/>
          </p15:clr>
        </p15:guide>
        <p15:guide id="5" pos="941" userDrawn="1">
          <p15:clr>
            <a:srgbClr val="F26B43"/>
          </p15:clr>
        </p15:guide>
        <p15:guide id="6" pos="1135" userDrawn="1">
          <p15:clr>
            <a:srgbClr val="F26B43"/>
          </p15:clr>
        </p15:guide>
        <p15:guide id="7" pos="1328" userDrawn="1">
          <p15:clr>
            <a:srgbClr val="F26B43"/>
          </p15:clr>
        </p15:guide>
        <p15:guide id="8" pos="1522" userDrawn="1">
          <p15:clr>
            <a:srgbClr val="F26B43"/>
          </p15:clr>
        </p15:guide>
        <p15:guide id="9" pos="1716" userDrawn="1">
          <p15:clr>
            <a:srgbClr val="F26B43"/>
          </p15:clr>
        </p15:guide>
        <p15:guide id="10" pos="1911" userDrawn="1">
          <p15:clr>
            <a:srgbClr val="F26B43"/>
          </p15:clr>
        </p15:guide>
        <p15:guide id="11" pos="2104" userDrawn="1">
          <p15:clr>
            <a:srgbClr val="F26B43"/>
          </p15:clr>
        </p15:guide>
        <p15:guide id="12" pos="2298" userDrawn="1">
          <p15:clr>
            <a:srgbClr val="F26B43"/>
          </p15:clr>
        </p15:guide>
        <p15:guide id="13" pos="2492" userDrawn="1">
          <p15:clr>
            <a:srgbClr val="F26B43"/>
          </p15:clr>
        </p15:guide>
        <p15:guide id="14" pos="2686" userDrawn="1">
          <p15:clr>
            <a:srgbClr val="F26B43"/>
          </p15:clr>
        </p15:guide>
        <p15:guide id="15" pos="2880" userDrawn="1">
          <p15:clr>
            <a:srgbClr val="F26B43"/>
          </p15:clr>
        </p15:guide>
        <p15:guide id="16" pos="3074" userDrawn="1">
          <p15:clr>
            <a:srgbClr val="F26B43"/>
          </p15:clr>
        </p15:guide>
        <p15:guide id="17" pos="3268" userDrawn="1">
          <p15:clr>
            <a:srgbClr val="F26B43"/>
          </p15:clr>
        </p15:guide>
        <p15:guide id="18" pos="3462" userDrawn="1">
          <p15:clr>
            <a:srgbClr val="F26B43"/>
          </p15:clr>
        </p15:guide>
        <p15:guide id="19" pos="3656" userDrawn="1">
          <p15:clr>
            <a:srgbClr val="F26B43"/>
          </p15:clr>
        </p15:guide>
        <p15:guide id="20" pos="3849" userDrawn="1">
          <p15:clr>
            <a:srgbClr val="F26B43"/>
          </p15:clr>
        </p15:guide>
        <p15:guide id="21" pos="4044" userDrawn="1">
          <p15:clr>
            <a:srgbClr val="F26B43"/>
          </p15:clr>
        </p15:guide>
        <p15:guide id="22" pos="4238" userDrawn="1">
          <p15:clr>
            <a:srgbClr val="F26B43"/>
          </p15:clr>
        </p15:guide>
        <p15:guide id="23" pos="4432" userDrawn="1">
          <p15:clr>
            <a:srgbClr val="F26B43"/>
          </p15:clr>
        </p15:guide>
        <p15:guide id="24" pos="4625" userDrawn="1">
          <p15:clr>
            <a:srgbClr val="F26B43"/>
          </p15:clr>
        </p15:guide>
        <p15:guide id="25" pos="4819" userDrawn="1">
          <p15:clr>
            <a:srgbClr val="F26B43"/>
          </p15:clr>
        </p15:guide>
        <p15:guide id="26" pos="5013" userDrawn="1">
          <p15:clr>
            <a:srgbClr val="F26B43"/>
          </p15:clr>
        </p15:guide>
        <p15:guide id="27" pos="5208" userDrawn="1">
          <p15:clr>
            <a:srgbClr val="F26B43"/>
          </p15:clr>
        </p15:guide>
        <p15:guide id="28" pos="5402" userDrawn="1">
          <p15:clr>
            <a:srgbClr val="F26B43"/>
          </p15:clr>
        </p15:guide>
        <p15:guide id="29" pos="5595" userDrawn="1">
          <p15:clr>
            <a:srgbClr val="F26B43"/>
          </p15:clr>
        </p15:guide>
        <p15:guide id="30" orient="horz" pos="77" userDrawn="1">
          <p15:clr>
            <a:srgbClr val="F26B43"/>
          </p15:clr>
        </p15:guide>
        <p15:guide id="31" orient="horz" pos="231" userDrawn="1">
          <p15:clr>
            <a:srgbClr val="F26B43"/>
          </p15:clr>
        </p15:guide>
        <p15:guide id="32" orient="horz" pos="386" userDrawn="1">
          <p15:clr>
            <a:srgbClr val="F26B43"/>
          </p15:clr>
        </p15:guide>
        <p15:guide id="33" orient="horz" pos="540" userDrawn="1">
          <p15:clr>
            <a:srgbClr val="F26B43"/>
          </p15:clr>
        </p15:guide>
        <p15:guide id="34" orient="horz" pos="694" userDrawn="1">
          <p15:clr>
            <a:srgbClr val="F26B43"/>
          </p15:clr>
        </p15:guide>
        <p15:guide id="35" orient="horz" pos="848" userDrawn="1">
          <p15:clr>
            <a:srgbClr val="F26B43"/>
          </p15:clr>
        </p15:guide>
        <p15:guide id="36" orient="horz" pos="1003" userDrawn="1">
          <p15:clr>
            <a:srgbClr val="F26B43"/>
          </p15:clr>
        </p15:guide>
        <p15:guide id="37" orient="horz" pos="1157" userDrawn="1">
          <p15:clr>
            <a:srgbClr val="F26B43"/>
          </p15:clr>
        </p15:guide>
        <p15:guide id="38" orient="horz" pos="1311" userDrawn="1">
          <p15:clr>
            <a:srgbClr val="F26B43"/>
          </p15:clr>
        </p15:guide>
        <p15:guide id="39" orient="horz" pos="1466" userDrawn="1">
          <p15:clr>
            <a:srgbClr val="F26B43"/>
          </p15:clr>
        </p15:guide>
        <p15:guide id="40" orient="horz" pos="1620" userDrawn="1">
          <p15:clr>
            <a:srgbClr val="F26B43"/>
          </p15:clr>
        </p15:guide>
        <p15:guide id="41" orient="horz" pos="1774" userDrawn="1">
          <p15:clr>
            <a:srgbClr val="F26B43"/>
          </p15:clr>
        </p15:guide>
        <p15:guide id="42" orient="horz" pos="1929" userDrawn="1">
          <p15:clr>
            <a:srgbClr val="F26B43"/>
          </p15:clr>
        </p15:guide>
        <p15:guide id="43" orient="horz" pos="2083" userDrawn="1">
          <p15:clr>
            <a:srgbClr val="F26B43"/>
          </p15:clr>
        </p15:guide>
        <p15:guide id="44" orient="horz" pos="2237" userDrawn="1">
          <p15:clr>
            <a:srgbClr val="F26B43"/>
          </p15:clr>
        </p15:guide>
        <p15:guide id="45" orient="horz" pos="2392" userDrawn="1">
          <p15:clr>
            <a:srgbClr val="F26B43"/>
          </p15:clr>
        </p15:guide>
        <p15:guide id="46" orient="horz" pos="2546" userDrawn="1">
          <p15:clr>
            <a:srgbClr val="F26B43"/>
          </p15:clr>
        </p15:guide>
        <p15:guide id="47" orient="horz" pos="2700" userDrawn="1">
          <p15:clr>
            <a:srgbClr val="F26B43"/>
          </p15:clr>
        </p15:guide>
        <p15:guide id="48" orient="horz" pos="2854" userDrawn="1">
          <p15:clr>
            <a:srgbClr val="F26B43"/>
          </p15:clr>
        </p15:guide>
        <p15:guide id="49" orient="horz" pos="3009" userDrawn="1">
          <p15:clr>
            <a:srgbClr val="F26B43"/>
          </p15:clr>
        </p15:guide>
        <p15:guide id="50" orient="horz" pos="3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F33F18E-394A-4875-831B-31657E1ED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Proces zawarcia umowy o powierzenie grantu </a:t>
            </a:r>
            <a:br>
              <a:rPr lang="pl-PL" sz="2400" dirty="0"/>
            </a:br>
            <a:r>
              <a:rPr lang="pl-PL" sz="2400" dirty="0"/>
              <a:t>w ramach projektu „Wsparcie podstawowej opieki zdrowotnej (POZ)”</a:t>
            </a:r>
            <a:endParaRPr lang="pl-PL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8442F97-59AD-4C59-AFE5-5C6918171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Harmonogram Realizacji Przedsięwzięcia</a:t>
            </a:r>
            <a:br>
              <a:rPr lang="pl-PL" sz="2000" dirty="0"/>
            </a:br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Harmonogram Realizacji Przedsięwzięcia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sz="1400" dirty="0" err="1"/>
              <a:t>Grantobiorca</a:t>
            </a:r>
            <a:r>
              <a:rPr lang="pl-PL" sz="1400" dirty="0"/>
              <a:t> uzupełnia arkusz HRP w pliku (załącznik nr 4 do umowy), zgodnie z wnioskiem oraz arkuszem „zakres rzeczowy”,</a:t>
            </a:r>
          </a:p>
          <a:p>
            <a:pPr>
              <a:lnSpc>
                <a:spcPct val="150000"/>
              </a:lnSpc>
            </a:pPr>
            <a:r>
              <a:rPr lang="pl-PL" sz="1400" dirty="0"/>
              <a:t>WAŻNE sprawdź kompletność 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Czy wskazane są wszystkie wymagane pola,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Czy wskazane pozycje i ich liczba odzwierciedlają te, które były ujęte we wniosku o powierzenie grantu („1:1”).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984434" y="367239"/>
            <a:ext cx="1224849" cy="249507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566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16258"/>
            <a:ext cx="8856984" cy="2859013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51520" y="3363838"/>
            <a:ext cx="8208912" cy="1634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/>
              <a:t>Uwaga!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Należy wpisać nazwę podmiotu zgodnie z komparycją umowy oraz nazwę MUŚ zgodną z RPWDL</a:t>
            </a:r>
            <a:endParaRPr lang="pl-PL" sz="1400" i="1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Ceny należy podawać w PLN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Liczba i nazwa sprzętu musi być zgodna z wnioskiem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Jeśli wydatek został poniesiony przed podpisaniem umowy należy go w HRP wykazać w kwartale, w którym została dokonana płatność (najwcześniej w I kwartale 2024 r.)</a:t>
            </a:r>
            <a:r>
              <a:rPr lang="pl-PL" dirty="0"/>
              <a:t> – ale w HP nie można uzupełniać kwartałów sprzed podpisania umowy</a:t>
            </a:r>
          </a:p>
        </p:txBody>
      </p:sp>
    </p:spTree>
    <p:extLst>
      <p:ext uri="{BB962C8B-B14F-4D97-AF65-F5344CB8AC3E}">
        <p14:creationId xmlns:p14="http://schemas.microsoft.com/office/powerpoint/2010/main" val="69644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Rozeznanie rynku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Wydatki należy sumować w ramach trzech kategorii określonych w HRP, tj.: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Sprzęt i wyposażenie medyczne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Sprzęt serwerowo sieciowy, sprzęt komputerowy, oprogramowanie teleinformatyczne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Roboty budowlane</a:t>
            </a:r>
          </a:p>
          <a:p>
            <a:r>
              <a:rPr lang="pl-PL" dirty="0"/>
              <a:t>Konieczność stosowania zasad dotyczących rozeznania rynku ma również zastosowanie do kosztów kwalifikowalnych poniesionych od dnia kwalifikowalności wydatków w ramach przedsięwzięcia tj. od 01.01.2024 r. Rozeznanie rynku ma na celu potwierdzenie, że wybór dostawcy/wykonawcy został dokonany w sposób przejrzysty, racjonalny i efektywny, a dana usługa, dostawa została wykonana po cenie nie wyższej niż cena rynkowa. 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984434" y="367239"/>
            <a:ext cx="1224849" cy="249507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0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30B7D-8364-4D7A-AE47-9AA414D9F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15" name="Symbol zastępczy obrazu 14">
            <a:extLst>
              <a:ext uri="{FF2B5EF4-FFF2-40B4-BE49-F238E27FC236}">
                <a16:creationId xmlns:a16="http://schemas.microsoft.com/office/drawing/2014/main" id="{101E5E4B-1642-4CE6-892B-1C8705436F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5" b="6915"/>
          <a:stretch>
            <a:fillRect/>
          </a:stretch>
        </p:blipFill>
        <p:spPr>
          <a:xfrm>
            <a:off x="572943" y="-43543"/>
            <a:ext cx="5850420" cy="3306227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D9CEDFC1EE654EB1D31AF6B3C395EF" ma:contentTypeVersion="2" ma:contentTypeDescription="Utwórz nowy dokument." ma:contentTypeScope="" ma:versionID="c29649771d76bb0eccc60658f63abebf">
  <xsd:schema xmlns:xsd="http://www.w3.org/2001/XMLSchema" xmlns:xs="http://www.w3.org/2001/XMLSchema" xmlns:p="http://schemas.microsoft.com/office/2006/metadata/properties" xmlns:ns2="34792cdb-b207-4b1e-9f5b-2b41ccf7e8c8" targetNamespace="http://schemas.microsoft.com/office/2006/metadata/properties" ma:root="true" ma:fieldsID="67401d2752178325b439327df89c1249" ns2:_="">
    <xsd:import namespace="34792cdb-b207-4b1e-9f5b-2b41ccf7e8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92cdb-b207-4b1e-9f5b-2b41ccf7e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97A97B-899E-4B03-B631-E24C338B2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92cdb-b207-4b1e-9f5b-2b41ccf7e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F6ACAB-7086-46A0-9578-0EBA84D6AF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10FA94-E97B-4E9D-85A3-6C284F13B372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34792cdb-b207-4b1e-9f5b-2b41ccf7e8c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481</TotalTime>
  <Words>246</Words>
  <Application>Microsoft Office PowerPoint</Application>
  <PresentationFormat>Pokaz na ekranie (16:9)</PresentationFormat>
  <Paragraphs>22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Open Sans</vt:lpstr>
      <vt:lpstr>Motyw pakietu Office</vt:lpstr>
      <vt:lpstr>Proces zawarcia umowy o powierzenie grantu  w ramach projektu „Wsparcie podstawowej opieki zdrowotnej (POZ)”</vt:lpstr>
      <vt:lpstr>Harmonogram Realizacji Przedsięwzięcia</vt:lpstr>
      <vt:lpstr>Prezentacja programu PowerPoint</vt:lpstr>
      <vt:lpstr>Rozeznanie rynku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Wojdowska Magdalena</cp:lastModifiedBy>
  <cp:revision>80</cp:revision>
  <dcterms:created xsi:type="dcterms:W3CDTF">2022-06-22T09:40:44Z</dcterms:created>
  <dcterms:modified xsi:type="dcterms:W3CDTF">2025-01-30T14:20:26Z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0x01010050D9CEDFC1EE654EB1D31AF6B3C395EF</vt:lpwstr>
  </property>
</Properties>
</file>